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1" r:id="rId2"/>
    <p:sldId id="259" r:id="rId3"/>
    <p:sldId id="294" r:id="rId4"/>
    <p:sldId id="262" r:id="rId5"/>
    <p:sldId id="321" r:id="rId6"/>
    <p:sldId id="322" r:id="rId7"/>
    <p:sldId id="319" r:id="rId8"/>
    <p:sldId id="297" r:id="rId9"/>
    <p:sldId id="298" r:id="rId10"/>
    <p:sldId id="308" r:id="rId11"/>
    <p:sldId id="300" r:id="rId12"/>
    <p:sldId id="296" r:id="rId13"/>
    <p:sldId id="310" r:id="rId14"/>
    <p:sldId id="275" r:id="rId15"/>
    <p:sldId id="280" r:id="rId16"/>
    <p:sldId id="311" r:id="rId17"/>
    <p:sldId id="312" r:id="rId18"/>
    <p:sldId id="281" r:id="rId19"/>
    <p:sldId id="314" r:id="rId20"/>
    <p:sldId id="315" r:id="rId21"/>
    <p:sldId id="316" r:id="rId22"/>
    <p:sldId id="323" r:id="rId23"/>
    <p:sldId id="301" r:id="rId24"/>
    <p:sldId id="304" r:id="rId25"/>
    <p:sldId id="317" r:id="rId26"/>
    <p:sldId id="318" r:id="rId27"/>
    <p:sldId id="320" r:id="rId28"/>
    <p:sldId id="324" r:id="rId29"/>
    <p:sldId id="309" r:id="rId30"/>
    <p:sldId id="28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E13"/>
    <a:srgbClr val="FF4242"/>
    <a:srgbClr val="1B3C33"/>
    <a:srgbClr val="315B4C"/>
    <a:srgbClr val="F4E5D4"/>
    <a:srgbClr val="E4C2A9"/>
    <a:srgbClr val="1B3C35"/>
    <a:srgbClr val="F3D5BB"/>
    <a:srgbClr val="F5E6D6"/>
    <a:srgbClr val="D2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4" autoAdjust="0"/>
    <p:restoredTop sz="71182" autoAdjust="0"/>
  </p:normalViewPr>
  <p:slideViewPr>
    <p:cSldViewPr snapToGrid="0" showGuides="1">
      <p:cViewPr varScale="1">
        <p:scale>
          <a:sx n="62" d="100"/>
          <a:sy n="62" d="100"/>
        </p:scale>
        <p:origin x="1272" y="62"/>
      </p:cViewPr>
      <p:guideLst/>
    </p:cSldViewPr>
  </p:slideViewPr>
  <p:outlineViewPr>
    <p:cViewPr>
      <p:scale>
        <a:sx n="33" d="100"/>
        <a:sy n="33" d="100"/>
      </p:scale>
      <p:origin x="0" y="-10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80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10</a:t>
            </a:r>
            <a:r>
              <a:rPr lang="ko-KR" altLang="en-US" dirty="0"/>
              <a:t>조 발표자 </a:t>
            </a:r>
            <a:r>
              <a:rPr lang="ko-KR" altLang="en-US" dirty="0" err="1"/>
              <a:t>정상민입니다</a:t>
            </a:r>
            <a:r>
              <a:rPr lang="en-US" altLang="ko-KR" dirty="0"/>
              <a:t>. </a:t>
            </a:r>
            <a:r>
              <a:rPr lang="ko-KR" altLang="en-US" dirty="0"/>
              <a:t>영화를 보고 달뜬 당신을 위한 커뮤니티 달뜸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75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달뜨다 의 사전적 정의는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마음이 가라앉지 않고 들썽거리다</a:t>
            </a:r>
            <a:r>
              <a:rPr lang="en-US" altLang="ko-KR" dirty="0" smtClean="0"/>
              <a:t>', ‘</a:t>
            </a:r>
            <a:r>
              <a:rPr lang="ko-KR" altLang="en-US" dirty="0" smtClean="0"/>
              <a:t>열기가 올라서 진정하지 못하다’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 계신 </a:t>
            </a:r>
            <a:r>
              <a:rPr lang="ko-KR" altLang="en-US" dirty="0" err="1" smtClean="0"/>
              <a:t>모든분들이</a:t>
            </a:r>
            <a:r>
              <a:rPr lang="ko-KR" altLang="en-US" dirty="0" smtClean="0"/>
              <a:t> 아마도 적어도 한번은 </a:t>
            </a:r>
            <a:r>
              <a:rPr lang="ko-KR" altLang="en-US" dirty="0" err="1" smtClean="0"/>
              <a:t>인생영화나</a:t>
            </a:r>
            <a:r>
              <a:rPr lang="ko-KR" altLang="en-US" dirty="0" smtClean="0"/>
              <a:t> 드라마를 보고 달뜬 경험 있으시지 않나요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43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슬로건은 </a:t>
            </a:r>
            <a:r>
              <a:rPr lang="en-US" altLang="ko-KR" dirty="0" smtClean="0"/>
              <a:t>" </a:t>
            </a:r>
            <a:r>
              <a:rPr lang="ko-KR" altLang="en-US" dirty="0" smtClean="0"/>
              <a:t>영화를 보고 달뜬 당신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마음 그대로 달뜸으로 가져오세요 </a:t>
            </a:r>
            <a:r>
              <a:rPr lang="en-US" altLang="ko-KR" dirty="0" smtClean="0"/>
              <a:t>"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48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막 서비스 소개입니다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기능별로 와이어프레임을 보여드리면서 설명하겠습니다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04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달뜸은</a:t>
            </a:r>
            <a:r>
              <a:rPr lang="ko-KR" altLang="en-US" dirty="0" smtClean="0"/>
              <a:t> 영화 커뮤니티 웹 서비스입니다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43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메인페이지에서 검색을 통해 보고 온 영화를 쉽고 빠르게 찾을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 영화를 찾았다면 </a:t>
            </a:r>
            <a:r>
              <a:rPr lang="ko-KR" altLang="en-US" dirty="0" err="1" smtClean="0"/>
              <a:t>영화별로</a:t>
            </a:r>
            <a:r>
              <a:rPr lang="ko-KR" altLang="en-US" dirty="0" smtClean="0"/>
              <a:t> 커뮤니티를 이용할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551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ko-KR" altLang="en-US" dirty="0" smtClean="0"/>
              <a:t>사람들의 리뷰를 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여러 사람들이 영화에 대한 자신의 생각을 리뷰로 남깁니다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52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리뷰를 자세히 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기본적인 </a:t>
            </a:r>
            <a:r>
              <a:rPr lang="ko-KR" altLang="en-US" dirty="0" err="1" smtClean="0"/>
              <a:t>북마크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기능이 포함됩니다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179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사용자가 직접 오픈채팅방을 생성하여 영화에 대한 궁금증이나 감정을 다른 사용자와 담소를 나눌 수 있는 기능입니다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사용자가 담소 주제로 </a:t>
            </a:r>
            <a:r>
              <a:rPr lang="ko-KR" altLang="en-US" dirty="0" err="1" smtClean="0"/>
              <a:t>채팅방을</a:t>
            </a:r>
            <a:r>
              <a:rPr lang="ko-KR" altLang="en-US" dirty="0" smtClean="0"/>
              <a:t> 만들면</a:t>
            </a:r>
            <a:r>
              <a:rPr lang="ko-KR" altLang="en-US" baseline="0" dirty="0" smtClean="0"/>
              <a:t> 다른 사람들이 채팅에 참가하여 진행됩니다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최근 끝난 </a:t>
            </a:r>
            <a:r>
              <a:rPr lang="ko-KR" altLang="en-US" dirty="0" err="1" smtClean="0"/>
              <a:t>재벌집</a:t>
            </a:r>
            <a:r>
              <a:rPr lang="ko-KR" altLang="en-US" dirty="0" smtClean="0"/>
              <a:t> 막내아들같은 경우는 결말에 대한 </a:t>
            </a:r>
            <a:r>
              <a:rPr lang="ko-KR" altLang="en-US" dirty="0" err="1" smtClean="0"/>
              <a:t>채팅방이</a:t>
            </a:r>
            <a:r>
              <a:rPr lang="ko-KR" altLang="en-US" dirty="0" smtClean="0"/>
              <a:t> 많이 생성될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00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채팅방에</a:t>
            </a:r>
            <a:r>
              <a:rPr lang="ko-KR" altLang="en-US" dirty="0" smtClean="0"/>
              <a:t> 입장하여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영화와 </a:t>
            </a:r>
            <a:r>
              <a:rPr lang="ko-KR" altLang="en-US" baseline="0" dirty="0" smtClean="0"/>
              <a:t>관련된 담소를 나누는 화면입니다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76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영화와 관련된 활동을 하는 소모임을 구할 수 있고 참여할 수 있는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여러 소모임들이 목록으로 보여지고</a:t>
            </a:r>
            <a:r>
              <a:rPr lang="ko-KR" altLang="en-US" baseline="0" dirty="0" smtClean="0"/>
              <a:t> 소모임 별 날짜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모집인원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장소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마감여부</a:t>
            </a:r>
            <a:r>
              <a:rPr lang="ko-KR" altLang="en-US" baseline="0" dirty="0" smtClean="0"/>
              <a:t> 등 정보를 볼 </a:t>
            </a:r>
            <a:r>
              <a:rPr lang="ko-KR" altLang="en-US" baseline="0" dirty="0" err="1" smtClean="0"/>
              <a:t>수있습니다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77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</a:t>
            </a:r>
            <a:r>
              <a:rPr lang="ko-KR" altLang="en-US" dirty="0" err="1"/>
              <a:t>서비스배경</a:t>
            </a:r>
            <a:r>
              <a:rPr lang="en-US" altLang="ko-KR" dirty="0"/>
              <a:t>, </a:t>
            </a:r>
            <a:r>
              <a:rPr lang="ko-KR" altLang="en-US" dirty="0"/>
              <a:t>서비스 소개</a:t>
            </a:r>
            <a:r>
              <a:rPr lang="en-US" altLang="ko-KR" dirty="0"/>
              <a:t>, </a:t>
            </a:r>
            <a:r>
              <a:rPr lang="ko-KR" altLang="en-US" dirty="0" err="1"/>
              <a:t>설계문서</a:t>
            </a:r>
            <a:r>
              <a:rPr lang="en-US" altLang="ko-KR" dirty="0"/>
              <a:t>, </a:t>
            </a:r>
            <a:r>
              <a:rPr lang="ko-KR" altLang="en-US" dirty="0"/>
              <a:t>질의응답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190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소모임을 선택하면 </a:t>
            </a:r>
            <a:r>
              <a:rPr lang="ko-KR" altLang="en-US" dirty="0" smtClean="0"/>
              <a:t>상세정보를 볼 수 있고 </a:t>
            </a:r>
            <a:r>
              <a:rPr lang="ko-KR" altLang="en-US" dirty="0" smtClean="0"/>
              <a:t>문의를 남길수 있으며 </a:t>
            </a:r>
            <a:r>
              <a:rPr lang="ko-KR" altLang="en-US" dirty="0" smtClean="0"/>
              <a:t>소모임에 참가 </a:t>
            </a:r>
            <a:r>
              <a:rPr lang="ko-KR" altLang="en-US" dirty="0" smtClean="0"/>
              <a:t>신청을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91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저희 달뜸만의 통계를 내어 영화 평점 매겨보려고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평점은 </a:t>
            </a:r>
            <a:r>
              <a:rPr lang="ko-KR" altLang="en-US" dirty="0" smtClean="0"/>
              <a:t>달뜸만의 </a:t>
            </a:r>
            <a:r>
              <a:rPr lang="ko-KR" altLang="en-US" dirty="0" smtClean="0"/>
              <a:t>영화 평점인 보름달 지수로 활용할 예정입니다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더 나아가서 </a:t>
            </a:r>
            <a:r>
              <a:rPr lang="ko-KR" altLang="en-US" dirty="0" err="1" smtClean="0"/>
              <a:t>사용자별로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선호장르</a:t>
            </a:r>
            <a:r>
              <a:rPr lang="en-US" altLang="ko-KR" dirty="0" smtClean="0"/>
              <a:t>,</a:t>
            </a:r>
            <a:r>
              <a:rPr lang="ko-KR" altLang="en-US" dirty="0" smtClean="0"/>
              <a:t>영화</a:t>
            </a:r>
            <a:r>
              <a:rPr lang="ko-KR" altLang="en-US" baseline="0" dirty="0" smtClean="0"/>
              <a:t> 데이터 와 서비스 이용 로그 등을 종합적으로 고려한 통계를 구현할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59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달뜸 서비스 사용자들은 영화를 보고 달뜬 마음을 공유하고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즐길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45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막 설계 산출물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891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디자인 컨셉 기획입니다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디자인 컨셉은</a:t>
            </a:r>
            <a:r>
              <a:rPr lang="ko-KR" altLang="en-US" baseline="0" dirty="0" smtClean="0"/>
              <a:t> 늦은 저녁 달이 보이는 조용한 카페 컨셉입니다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카페의 문을 보면 </a:t>
            </a:r>
            <a:r>
              <a:rPr lang="ko-KR" altLang="en-US" baseline="0" dirty="0" err="1" smtClean="0"/>
              <a:t>어서오세요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달뜸입니다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어떤 영화를 보고 오셨나요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라는 인사말이 들리는 듯한 느낌을 </a:t>
            </a:r>
            <a:r>
              <a:rPr lang="ko-KR" altLang="en-US" baseline="0" dirty="0" err="1" smtClean="0"/>
              <a:t>내보려합니다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778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다음을 기술 스택입니다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프론트는 </a:t>
            </a:r>
            <a:r>
              <a:rPr lang="ko-KR" altLang="en-US" dirty="0" err="1" smtClean="0"/>
              <a:t>리액트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백엔드는</a:t>
            </a:r>
            <a:r>
              <a:rPr lang="ko-KR" altLang="en-US" dirty="0" smtClean="0"/>
              <a:t> 스프링부트를 사용하고 </a:t>
            </a:r>
            <a:r>
              <a:rPr lang="en-US" altLang="ko-KR" dirty="0" smtClean="0"/>
              <a:t>JPA</a:t>
            </a:r>
            <a:r>
              <a:rPr lang="ko-KR" altLang="en-US" dirty="0" smtClean="0"/>
              <a:t>를 사용할 예정입니다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채팅기능은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웹소켓과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redis</a:t>
            </a:r>
            <a:r>
              <a:rPr lang="ko-KR" altLang="en-US" dirty="0" smtClean="0"/>
              <a:t>를 활용하고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 소셜로그인을 연동할 예정입니다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영화데이터는 </a:t>
            </a:r>
            <a:r>
              <a:rPr lang="en-US" altLang="ko-KR" dirty="0" smtClean="0"/>
              <a:t>TMDB</a:t>
            </a:r>
            <a:r>
              <a:rPr lang="en-US" altLang="ko-KR" baseline="0" dirty="0" smtClean="0"/>
              <a:t> API</a:t>
            </a:r>
            <a:r>
              <a:rPr lang="ko-KR" altLang="en-US" baseline="0" dirty="0" smtClean="0"/>
              <a:t>를 활용하여 관리할 생각입니다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1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MSA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아키텍처 설계입니다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총</a:t>
            </a:r>
            <a:r>
              <a:rPr lang="en-US" altLang="ko-KR" baseline="0" dirty="0" smtClean="0"/>
              <a:t> 3</a:t>
            </a:r>
            <a:r>
              <a:rPr lang="ko-KR" altLang="en-US" baseline="0" dirty="0" smtClean="0"/>
              <a:t>개의 </a:t>
            </a:r>
            <a:r>
              <a:rPr lang="ko-KR" altLang="en-US" baseline="0" dirty="0" smtClean="0"/>
              <a:t>서버로 </a:t>
            </a:r>
            <a:r>
              <a:rPr lang="ko-KR" altLang="en-US" baseline="0" dirty="0" smtClean="0"/>
              <a:t>나누어 첫번쨰는 회원 인증 </a:t>
            </a:r>
            <a:r>
              <a:rPr lang="ko-KR" altLang="en-US" baseline="0" dirty="0" smtClean="0"/>
              <a:t>서버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두번째는 </a:t>
            </a:r>
            <a:r>
              <a:rPr lang="ko-KR" altLang="en-US" baseline="0" dirty="0" err="1" smtClean="0"/>
              <a:t>비즈니즈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서버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세번째는 </a:t>
            </a:r>
            <a:r>
              <a:rPr lang="ko-KR" altLang="en-US" baseline="0" dirty="0" err="1" smtClean="0"/>
              <a:t>채팅서</a:t>
            </a:r>
            <a:r>
              <a:rPr lang="ko-KR" altLang="en-US" baseline="0" dirty="0" err="1" smtClean="0"/>
              <a:t>버</a:t>
            </a:r>
            <a:r>
              <a:rPr lang="ko-KR" altLang="en-US" baseline="0" dirty="0" err="1" smtClean="0"/>
              <a:t>을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구현하여 하나의 기능이 동작이 안되더라도 다른 기능들은 사용할 수 있게 개발해보려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880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설계한 </a:t>
            </a:r>
            <a:r>
              <a:rPr lang="en-US" altLang="ko-KR" dirty="0" smtClean="0"/>
              <a:t>MSA</a:t>
            </a:r>
            <a:r>
              <a:rPr lang="ko-KR" altLang="en-US" dirty="0" smtClean="0"/>
              <a:t>구조를 고려하여 </a:t>
            </a:r>
            <a:r>
              <a:rPr lang="ko-KR" altLang="en-US" dirty="0" err="1" smtClean="0"/>
              <a:t>기능설계와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명세서를 작성하였습니다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회원 기능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비즈니스 기능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채팅 기능으로 구분하여 작성했습니다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31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76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영화를 보고 달뜬 당신을 위한 커뮤니티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달뜸으로 여러분을 초대합니다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막 서비스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1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다들 </a:t>
            </a:r>
            <a:r>
              <a:rPr lang="ko-KR" altLang="en-US" dirty="0" err="1" smtClean="0"/>
              <a:t>넷플릭스</a:t>
            </a:r>
            <a:r>
              <a:rPr lang="ko-KR" altLang="en-US" dirty="0" smtClean="0"/>
              <a:t> 많이 </a:t>
            </a:r>
            <a:r>
              <a:rPr lang="ko-KR" altLang="en-US" dirty="0" err="1" smtClean="0"/>
              <a:t>시청하시나요</a:t>
            </a:r>
            <a:r>
              <a:rPr lang="en-US" altLang="ko-KR" dirty="0" smtClean="0"/>
              <a:t>??? </a:t>
            </a:r>
            <a:r>
              <a:rPr lang="ko-KR" altLang="en-US" dirty="0" smtClean="0"/>
              <a:t>몇 </a:t>
            </a:r>
            <a:r>
              <a:rPr lang="ko-KR" altLang="en-US" dirty="0" smtClean="0"/>
              <a:t>년사이 </a:t>
            </a:r>
            <a:r>
              <a:rPr lang="ko-KR" altLang="en-US" dirty="0" err="1"/>
              <a:t>넷플릭스와</a:t>
            </a:r>
            <a:r>
              <a:rPr lang="ko-KR" altLang="en-US" dirty="0"/>
              <a:t> 같은 </a:t>
            </a:r>
            <a:r>
              <a:rPr lang="en-US" altLang="ko-KR" dirty="0"/>
              <a:t>OTT</a:t>
            </a:r>
            <a:r>
              <a:rPr lang="ko-KR" altLang="en-US" dirty="0"/>
              <a:t>플랫폼의 이용자 수가 급등하고 작품의 종류 또한 다양해졌습니다</a:t>
            </a:r>
            <a:r>
              <a:rPr lang="en-US" altLang="ko-KR" dirty="0"/>
              <a:t>. </a:t>
            </a:r>
            <a:r>
              <a:rPr lang="ko-KR" altLang="en-US" dirty="0"/>
              <a:t>뿐만 아니라 접근성 또한 좋아져서 취미 자체가 </a:t>
            </a:r>
            <a:r>
              <a:rPr lang="ko-KR" altLang="en-US" dirty="0" err="1"/>
              <a:t>넷플릭스인</a:t>
            </a:r>
            <a:r>
              <a:rPr lang="ko-KR" altLang="en-US" dirty="0"/>
              <a:t> 사람들이 많아졌습니다</a:t>
            </a:r>
            <a:r>
              <a:rPr lang="en-US" altLang="ko-KR" dirty="0"/>
              <a:t>. </a:t>
            </a:r>
            <a:r>
              <a:rPr lang="ko-KR" altLang="en-US" dirty="0"/>
              <a:t>그래서 다음과 같은 사용자가 생겼습니다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3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영화덕후</a:t>
            </a:r>
            <a:r>
              <a:rPr lang="ko-KR" altLang="en-US" dirty="0"/>
              <a:t> 영희는 한 영화에 꽂히면 시사회 비슷한 </a:t>
            </a:r>
            <a:r>
              <a:rPr lang="en-US" altLang="ko-KR" dirty="0"/>
              <a:t>GV</a:t>
            </a:r>
            <a:r>
              <a:rPr lang="ko-KR" altLang="en-US" dirty="0"/>
              <a:t>라는 것도 다니고 </a:t>
            </a:r>
            <a:r>
              <a:rPr lang="ko-KR" altLang="en-US" dirty="0" err="1"/>
              <a:t>대본집도</a:t>
            </a:r>
            <a:r>
              <a:rPr lang="ko-KR" altLang="en-US" dirty="0"/>
              <a:t> 사고 </a:t>
            </a:r>
            <a:r>
              <a:rPr lang="ko-KR" altLang="en-US" dirty="0" err="1"/>
              <a:t>감독판까지</a:t>
            </a:r>
            <a:r>
              <a:rPr lang="ko-KR" altLang="en-US" dirty="0"/>
              <a:t> 보며 영화를 우려먹습니다</a:t>
            </a:r>
            <a:r>
              <a:rPr lang="en-US" altLang="ko-KR" dirty="0"/>
              <a:t>. </a:t>
            </a:r>
            <a:r>
              <a:rPr lang="ko-KR" altLang="en-US" dirty="0"/>
              <a:t>하지만 주변 사람들은 이러한 취향을 마이너 하다고 합니다</a:t>
            </a:r>
            <a:r>
              <a:rPr lang="en-US" altLang="ko-KR" dirty="0"/>
              <a:t>... </a:t>
            </a:r>
            <a:r>
              <a:rPr lang="ko-KR" altLang="en-US" dirty="0"/>
              <a:t>영희는 본인처럼 영화를 좋아하고 영화의 깊은 맛을 함께할 수 있는 사람들과 밤새 떠들고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OTT</a:t>
            </a:r>
            <a:r>
              <a:rPr lang="ko-KR" altLang="en-US" dirty="0"/>
              <a:t>부자 철수는 최근 드라마 </a:t>
            </a:r>
            <a:r>
              <a:rPr lang="ko-KR" altLang="en-US" dirty="0" err="1"/>
              <a:t>환혼을</a:t>
            </a:r>
            <a:r>
              <a:rPr lang="ko-KR" altLang="en-US" dirty="0"/>
              <a:t> </a:t>
            </a:r>
            <a:r>
              <a:rPr lang="ko-KR" altLang="en-US" dirty="0" err="1"/>
              <a:t>정주행하고</a:t>
            </a:r>
            <a:r>
              <a:rPr lang="ko-KR" altLang="en-US" dirty="0"/>
              <a:t> 인생드라마로 등극했습니다</a:t>
            </a:r>
            <a:r>
              <a:rPr lang="en-US" altLang="ko-KR" dirty="0"/>
              <a:t>. </a:t>
            </a:r>
            <a:r>
              <a:rPr lang="ko-KR" altLang="en-US" dirty="0"/>
              <a:t>하지만 그의 주변 사람들은 </a:t>
            </a:r>
            <a:r>
              <a:rPr lang="ko-KR" altLang="en-US" dirty="0" err="1"/>
              <a:t>환혼을</a:t>
            </a:r>
            <a:r>
              <a:rPr lang="ko-KR" altLang="en-US" dirty="0"/>
              <a:t> 보지 않아 </a:t>
            </a:r>
            <a:r>
              <a:rPr lang="ko-KR" altLang="en-US" dirty="0" err="1"/>
              <a:t>감상평을</a:t>
            </a:r>
            <a:r>
              <a:rPr lang="ko-KR" altLang="en-US" dirty="0"/>
              <a:t> 떠들 공간이 없습니다</a:t>
            </a:r>
            <a:r>
              <a:rPr lang="en-US" altLang="ko-KR" dirty="0"/>
              <a:t>. </a:t>
            </a:r>
            <a:r>
              <a:rPr lang="ko-KR" altLang="en-US" dirty="0"/>
              <a:t>철수는 작품을 시청하고 자신의 생각을 떠들고 타인과 공유할 수 있는 서비스가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172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넷플연가라는</a:t>
            </a:r>
            <a:r>
              <a:rPr lang="ko-KR" altLang="en-US" dirty="0"/>
              <a:t> 서비스를 아시나요</a:t>
            </a:r>
            <a:r>
              <a:rPr lang="en-US" altLang="ko-KR" dirty="0"/>
              <a:t>?? </a:t>
            </a:r>
            <a:r>
              <a:rPr lang="ko-KR" altLang="en-US" dirty="0"/>
              <a:t>이 서비스는 각종 소모임에 참가할 수 있는 서비스입니다</a:t>
            </a:r>
            <a:r>
              <a:rPr lang="en-US" altLang="ko-KR" dirty="0"/>
              <a:t>. </a:t>
            </a:r>
            <a:r>
              <a:rPr lang="ko-KR" altLang="en-US" dirty="0"/>
              <a:t>보시다시피 요가나 칵테일같은 </a:t>
            </a:r>
            <a:r>
              <a:rPr lang="ko-KR" altLang="en-US" dirty="0" smtClean="0"/>
              <a:t>취미활동을 </a:t>
            </a:r>
            <a:r>
              <a:rPr lang="ko-KR" altLang="en-US" dirty="0"/>
              <a:t>함께 할 </a:t>
            </a:r>
            <a:r>
              <a:rPr lang="ko-KR" altLang="en-US" dirty="0" smtClean="0"/>
              <a:t>수</a:t>
            </a:r>
            <a:r>
              <a:rPr lang="ko-KR" altLang="en-US" baseline="0" dirty="0" smtClean="0"/>
              <a:t> 있습니다</a:t>
            </a:r>
            <a:r>
              <a:rPr lang="en-US" altLang="ko-KR" dirty="0" smtClean="0"/>
              <a:t>. </a:t>
            </a:r>
            <a:r>
              <a:rPr lang="ko-KR" altLang="en-US" dirty="0"/>
              <a:t>이러한 서비스는 참가비가 있음에도 금방 마감되고 </a:t>
            </a:r>
            <a:r>
              <a:rPr lang="en-US" altLang="ko-KR" dirty="0"/>
              <a:t>22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기준 약 </a:t>
            </a:r>
            <a:r>
              <a:rPr lang="en-US" altLang="ko-KR" dirty="0"/>
              <a:t>450</a:t>
            </a:r>
            <a:r>
              <a:rPr lang="ko-KR" altLang="en-US" dirty="0"/>
              <a:t>개의 정기모임이 </a:t>
            </a:r>
            <a:r>
              <a:rPr lang="ko-KR" altLang="en-US" dirty="0" smtClean="0"/>
              <a:t>진행되었고 </a:t>
            </a:r>
            <a:r>
              <a:rPr lang="ko-KR" altLang="en-US" dirty="0"/>
              <a:t>총 </a:t>
            </a:r>
            <a:r>
              <a:rPr lang="en-US" altLang="ko-KR" dirty="0"/>
              <a:t>3600</a:t>
            </a:r>
            <a:r>
              <a:rPr lang="ko-KR" altLang="en-US" dirty="0"/>
              <a:t>명이 경험했다고 합니다</a:t>
            </a:r>
            <a:r>
              <a:rPr lang="en-US" altLang="ko-KR" dirty="0"/>
              <a:t>. </a:t>
            </a:r>
            <a:r>
              <a:rPr lang="ko-KR" altLang="en-US" dirty="0"/>
              <a:t>옆의 </a:t>
            </a:r>
            <a:r>
              <a:rPr lang="ko-KR" altLang="en-US" dirty="0" smtClean="0"/>
              <a:t>어플리케이션들은 </a:t>
            </a:r>
            <a:r>
              <a:rPr lang="ko-KR" altLang="en-US" dirty="0" err="1" smtClean="0"/>
              <a:t>넷플연가와</a:t>
            </a:r>
            <a:r>
              <a:rPr lang="ko-KR" altLang="en-US" dirty="0" smtClean="0"/>
              <a:t> 비슷한 </a:t>
            </a:r>
            <a:r>
              <a:rPr lang="ko-KR" altLang="en-US" dirty="0"/>
              <a:t>소모임 서비스를 제공하는 어플리케이션입니다</a:t>
            </a:r>
            <a:r>
              <a:rPr lang="en-US" altLang="ko-KR" dirty="0"/>
              <a:t>. </a:t>
            </a:r>
            <a:r>
              <a:rPr lang="ko-KR" altLang="en-US" dirty="0" err="1"/>
              <a:t>보시는바와같이</a:t>
            </a:r>
            <a:r>
              <a:rPr lang="ko-KR" altLang="en-US" dirty="0"/>
              <a:t> 리뷰도 많고 다운로드수도 많습니다</a:t>
            </a:r>
            <a:r>
              <a:rPr lang="en-US" altLang="ko-KR" dirty="0"/>
              <a:t>. </a:t>
            </a:r>
            <a:r>
              <a:rPr lang="ko-KR" altLang="en-US" dirty="0"/>
              <a:t>이걸 보고 감성적이고 </a:t>
            </a:r>
            <a:r>
              <a:rPr lang="ko-KR" altLang="en-US" dirty="0" err="1"/>
              <a:t>매니아틱한</a:t>
            </a:r>
            <a:r>
              <a:rPr lang="ko-KR" altLang="en-US" dirty="0"/>
              <a:t> 취미를 즐기는 사람이 많구나 라고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9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ko-KR" altLang="en-US" dirty="0" smtClean="0"/>
              <a:t>점을 </a:t>
            </a:r>
            <a:r>
              <a:rPr lang="ko-KR" altLang="en-US" dirty="0" smtClean="0"/>
              <a:t>종합해보니 영화나 </a:t>
            </a:r>
            <a:r>
              <a:rPr lang="ko-KR" altLang="en-US" dirty="0" smtClean="0"/>
              <a:t>드라마를 보고 타인과 공감할 수 있는 장소 서비스가 필요하다고 </a:t>
            </a:r>
            <a:r>
              <a:rPr lang="ko-KR" altLang="en-US" dirty="0" smtClean="0"/>
              <a:t>생각했습니다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8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 달뜸 서비스를 기획하게 되었습니다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달뜸이라는</a:t>
            </a:r>
            <a:r>
              <a:rPr lang="ko-KR" altLang="en-US" dirty="0" smtClean="0"/>
              <a:t> 단어의 뜻이 </a:t>
            </a:r>
            <a:r>
              <a:rPr lang="ko-KR" altLang="en-US" dirty="0" err="1" smtClean="0"/>
              <a:t>궁금하실것</a:t>
            </a:r>
            <a:r>
              <a:rPr lang="ko-KR" altLang="en-US" dirty="0" smtClean="0"/>
              <a:t> 같습니다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달뜸이란</a:t>
            </a:r>
            <a:r>
              <a:rPr lang="en-US" altLang="ko-KR" dirty="0" smtClean="0"/>
              <a:t>!?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6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1000" b="0" dirty="0" err="1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어서오세요</a:t>
            </a:r>
            <a:r>
              <a:rPr lang="en-US" altLang="ko-KR" sz="1000" b="0" dirty="0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sz="1000" dirty="0" err="1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달뜸</a:t>
            </a:r>
            <a:r>
              <a:rPr lang="ko-KR" altLang="en-US" sz="1000" b="0" dirty="0" err="1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입니다</a:t>
            </a:r>
            <a:r>
              <a:rPr lang="en-US" altLang="ko-KR" sz="1000" b="0" dirty="0" smtClean="0">
                <a:solidFill>
                  <a:srgbClr val="F3D5BB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000" b="0" dirty="0">
              <a:solidFill>
                <a:srgbClr val="F3D5BB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37487"/>
            <a:ext cx="7923931" cy="1466852"/>
          </a:xfrm>
        </p:spPr>
        <p:txBody>
          <a:bodyPr/>
          <a:lstStyle/>
          <a:p>
            <a:r>
              <a:rPr lang="ko-KR" altLang="en-US" sz="8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sz="8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ː</a:t>
            </a:r>
            <a:r>
              <a:rPr lang="ko-KR" altLang="en-US" sz="88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뜸</a:t>
            </a:r>
            <a:endParaRPr lang="ko-KR" altLang="en-US" sz="8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0649" y="3850580"/>
            <a:ext cx="3370802" cy="313059"/>
          </a:xfrm>
        </p:spPr>
        <p:txBody>
          <a:bodyPr/>
          <a:lstStyle/>
          <a:p>
            <a:r>
              <a:rPr lang="ko-KR" altLang="en-US" sz="11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영화를 보고 </a:t>
            </a:r>
            <a:r>
              <a:rPr lang="ko-KR" altLang="en-US" sz="11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달뜬</a:t>
            </a:r>
            <a:r>
              <a:rPr lang="ko-KR" altLang="en-US" sz="11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당신을 위한 </a:t>
            </a:r>
            <a:r>
              <a:rPr lang="ko-KR" altLang="en-US" sz="11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커뮤니티</a:t>
            </a:r>
            <a:endParaRPr lang="ko-KR" altLang="en-US" sz="11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632550" y="1600850"/>
            <a:ext cx="7012612" cy="4375507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28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국어사전</a:t>
            </a:r>
            <a:r>
              <a:rPr lang="en-US" altLang="ko-KR" sz="28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endParaRPr lang="en-US" altLang="ko-KR" sz="28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l"/>
            <a:r>
              <a:rPr lang="ko-KR" altLang="en-US" sz="6000" b="1" dirty="0" smtClean="0">
                <a:solidFill>
                  <a:srgbClr val="FA9E1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달뜨다</a:t>
            </a:r>
            <a:r>
              <a:rPr lang="en-US" altLang="ko-KR" sz="4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4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sz="4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sz="4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뜨다</a:t>
            </a:r>
            <a:r>
              <a:rPr lang="en-US" altLang="ko-KR" sz="4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endParaRPr lang="en-US" altLang="ko-KR" sz="40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514350" indent="-514350" algn="l">
              <a:buAutoNum type="arabicPeriod"/>
            </a:pPr>
            <a:r>
              <a:rPr lang="ko-KR" altLang="en-US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가라앉지 않고 들썽거리다</a:t>
            </a:r>
            <a:r>
              <a:rPr lang="en-US" altLang="ko-KR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514350" indent="-514350" algn="l">
              <a:buAutoNum type="arabicPeriod"/>
            </a:pPr>
            <a:r>
              <a:rPr lang="ko-KR" altLang="en-US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열기가 올라서 진정하지 못하다</a:t>
            </a:r>
            <a:r>
              <a:rPr lang="en-US" altLang="ko-KR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36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30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375413" y="1399930"/>
            <a:ext cx="9390178" cy="4375507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영화를 보고 달뜬 당신</a:t>
            </a:r>
            <a:r>
              <a:rPr lang="en-US" altLang="ko-KR" sz="4000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</a:p>
          <a:p>
            <a:r>
              <a:rPr lang="ko-KR" altLang="en-US" sz="4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 마음 그대로 </a:t>
            </a:r>
            <a:r>
              <a:rPr lang="ko-KR" altLang="en-US" sz="6000" b="1" dirty="0" smtClean="0">
                <a:solidFill>
                  <a:srgbClr val="FA9E1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달뜸</a:t>
            </a:r>
            <a:r>
              <a:rPr lang="ko-KR" altLang="en-US" sz="4000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으로 가져오세요</a:t>
            </a:r>
            <a:endParaRPr lang="ko-KR" altLang="en-US" sz="4000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5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375413" y="1399930"/>
            <a:ext cx="9390178" cy="4375507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44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막</a:t>
            </a:r>
            <a:r>
              <a:rPr lang="en-US" altLang="ko-KR" sz="44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altLang="ko-KR" sz="44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6600" b="1" dirty="0">
                <a:ln w="3175">
                  <a:noFill/>
                </a:ln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sz="6600" b="1" dirty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ː</a:t>
            </a:r>
            <a:r>
              <a:rPr lang="ko-KR" altLang="en-US" sz="6600" b="1" dirty="0">
                <a:ln w="3175">
                  <a:noFill/>
                </a:ln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뜸</a:t>
            </a:r>
            <a:endParaRPr lang="en-US" altLang="ko-KR" sz="6600" b="1" dirty="0">
              <a:ln w="3175">
                <a:noFill/>
              </a:ln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en-US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서비스 소개 </a:t>
            </a:r>
            <a:r>
              <a:rPr lang="en-US" altLang="ko-KR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endParaRPr lang="ko-KR" altLang="en-US" sz="36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324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129229" y="1452684"/>
            <a:ext cx="10022180" cy="4375507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 커뮤니티 </a:t>
            </a:r>
            <a:r>
              <a:rPr lang="ko-KR" altLang="en-US" sz="54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웹 서비스</a:t>
            </a:r>
            <a:endParaRPr lang="ko-KR" altLang="en-US" sz="54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1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검색을 통해</a:t>
            </a:r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내가 본 영화를 쉽고 빠르게 찾을 수 있어요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92" y="2011078"/>
            <a:ext cx="7040001" cy="3960000"/>
          </a:xfrm>
          <a:prstGeom prst="rect">
            <a:avLst/>
          </a:prstGeom>
        </p:spPr>
      </p:pic>
      <p:sp>
        <p:nvSpPr>
          <p:cNvPr id="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/>
          <a:p>
            <a:r>
              <a:rPr lang="en-US" altLang="ko-KR" dirty="0" smtClean="0"/>
              <a:t>9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1" y="2515078"/>
            <a:ext cx="2952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다양한 사람들의 리뷰를 볼 수 있어요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00" y="2016000"/>
            <a:ext cx="7040000" cy="39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1" y="2520000"/>
            <a:ext cx="2952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다양한 사람들의</a:t>
            </a:r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리뷰를 볼 수 있어요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00" y="2016000"/>
            <a:ext cx="7040001" cy="39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1" y="2520000"/>
            <a:ext cx="2952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영화에 대해</a:t>
            </a:r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담소를 나누세요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56" y="2016000"/>
            <a:ext cx="7040000" cy="39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9" y="2520000"/>
            <a:ext cx="2952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영화에 대해</a:t>
            </a:r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담소를 나누세요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56" y="2016000"/>
            <a:ext cx="7040000" cy="396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7956" y="2016000"/>
            <a:ext cx="7040000" cy="3960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17" y="1504709"/>
            <a:ext cx="3861536" cy="47743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9" y="2520000"/>
            <a:ext cx="2952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57" y="2016000"/>
            <a:ext cx="7039999" cy="3960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영화와 관련된</a:t>
            </a:r>
            <a:r>
              <a:rPr lang="en-US" altLang="ko-KR" dirty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뒷풀이에</a:t>
            </a:r>
            <a:r>
              <a:rPr lang="ko-KR" altLang="en-US" dirty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참가해보세요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36" y="2478014"/>
            <a:ext cx="3035971" cy="30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437911" y="4564044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8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3C33"/>
              </a:solidFill>
            </a:endParaRP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목차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ː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뜸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05393" y="296862"/>
            <a:ext cx="2316507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ln w="3175">
                  <a:noFill/>
                </a:ln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달뜬 이유</a:t>
            </a:r>
            <a:endParaRPr lang="en-US" altLang="ko-KR" sz="2800" b="1" dirty="0" smtClean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00000"/>
              </a:lnSpc>
            </a:pPr>
            <a:endParaRPr lang="en-US" sz="2800" b="1" dirty="0" smtClean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ln w="3175">
                  <a:noFill/>
                </a:ln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sz="28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ː</a:t>
            </a:r>
            <a:r>
              <a:rPr lang="ko-KR" altLang="en-US" sz="2800" b="1" dirty="0" smtClean="0">
                <a:ln w="3175">
                  <a:noFill/>
                </a:ln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뜸</a:t>
            </a:r>
            <a:endParaRPr lang="en-US" sz="2800" b="1" dirty="0">
              <a:ln w="3175">
                <a:noFill/>
              </a:ln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00000"/>
              </a:lnSpc>
            </a:pPr>
            <a:endParaRPr lang="en-US" sz="2800" b="1" dirty="0" smtClean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ln w="3175">
                  <a:noFill/>
                </a:ln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달뜬 설계</a:t>
            </a:r>
            <a:endParaRPr lang="en-US" altLang="ko-KR" sz="2800" b="1" dirty="0" smtClean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b="1" dirty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ln w="3175">
                  <a:noFill/>
                </a:ln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질의응답</a:t>
            </a:r>
            <a:endParaRPr lang="en-US" sz="2800" b="1" dirty="0">
              <a:ln w="3175">
                <a:noFill/>
              </a:ln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57" y="2016000"/>
            <a:ext cx="7040001" cy="3960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영화와 관련된</a:t>
            </a:r>
            <a:r>
              <a:rPr lang="en-US" altLang="ko-KR" dirty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뒷풀이에</a:t>
            </a:r>
            <a:r>
              <a:rPr lang="ko-KR" altLang="en-US" dirty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참가해보세요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36" y="2478014"/>
            <a:ext cx="3035971" cy="30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57" y="2016000"/>
            <a:ext cx="7040000" cy="3960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달뜸만의 평가 방법</a:t>
            </a:r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보름달 지수 제공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6" y="2520000"/>
            <a:ext cx="2952000" cy="2952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357956" y="2016000"/>
            <a:ext cx="7040000" cy="3960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55" y="2359587"/>
            <a:ext cx="3469426" cy="327282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6593840" y="2430780"/>
            <a:ext cx="332740" cy="1592582"/>
          </a:xfrm>
          <a:prstGeom prst="line">
            <a:avLst/>
          </a:prstGeom>
          <a:ln w="38100">
            <a:solidFill>
              <a:srgbClr val="315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642315" y="5043170"/>
            <a:ext cx="299505" cy="542290"/>
          </a:xfrm>
          <a:prstGeom prst="line">
            <a:avLst/>
          </a:prstGeom>
          <a:ln w="38100">
            <a:solidFill>
              <a:srgbClr val="315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155494" y="1446228"/>
            <a:ext cx="9875180" cy="4375507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FA9E1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장소</a:t>
            </a:r>
            <a:r>
              <a:rPr lang="ko-KR" altLang="en-US" sz="4400" b="1" dirty="0" smtClean="0"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는 저희가 제공합니다</a:t>
            </a:r>
            <a:endParaRPr lang="en-US" altLang="ko-KR" sz="4400" b="1" dirty="0" smtClean="0"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4400" b="1" dirty="0" smtClean="0"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영화를 보고 </a:t>
            </a:r>
            <a:r>
              <a:rPr lang="ko-KR" altLang="en-US" sz="5400" b="1" dirty="0" smtClean="0">
                <a:solidFill>
                  <a:srgbClr val="FA9E1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달뜬 마음</a:t>
            </a:r>
            <a:r>
              <a:rPr lang="ko-KR" altLang="en-US" sz="4400" b="1" dirty="0" smtClean="0"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만 가져오세요</a:t>
            </a:r>
            <a:endParaRPr lang="en-US" altLang="ko-KR" sz="4400" b="1" dirty="0" smtClean="0"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449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375413" y="1399930"/>
            <a:ext cx="9390178" cy="4375507"/>
          </a:xfrm>
        </p:spPr>
        <p:txBody>
          <a:bodyPr>
            <a:normAutofit/>
          </a:bodyPr>
          <a:lstStyle/>
          <a:p>
            <a:r>
              <a:rPr lang="en-US" altLang="ko-KR" sz="48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</a:t>
            </a:r>
            <a:r>
              <a:rPr lang="ko-KR" altLang="en-US" sz="48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막</a:t>
            </a:r>
            <a:r>
              <a:rPr lang="en-US" altLang="ko-KR" sz="48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r>
              <a:rPr lang="ko-KR" altLang="en-US" sz="7200" b="1" dirty="0" smtClean="0">
                <a:ln w="3175">
                  <a:noFill/>
                </a:ln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달뜬 설계</a:t>
            </a:r>
            <a:endParaRPr lang="en-US" altLang="ko-KR" sz="7200" b="1" dirty="0" smtClean="0">
              <a:ln w="3175">
                <a:noFill/>
              </a:ln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4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en-US" sz="4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설계 산출물 </a:t>
            </a:r>
            <a:r>
              <a:rPr lang="en-US" altLang="ko-KR" sz="4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endParaRPr lang="ko-KR" altLang="en-US" sz="40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911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디자인 컨셉 기획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201500"/>
            <a:ext cx="3825240" cy="3825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2778" y="3144004"/>
            <a:ext cx="6458022" cy="156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1B3C3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늦은 </a:t>
            </a:r>
            <a:r>
              <a:rPr lang="ko-KR" altLang="en-US" sz="2800" b="1" dirty="0">
                <a:solidFill>
                  <a:srgbClr val="1B3C3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저녁 쯤 달이 보이는 조용한 </a:t>
            </a:r>
            <a:r>
              <a:rPr lang="ko-KR" altLang="en-US" sz="2800" b="1" dirty="0" smtClean="0">
                <a:solidFill>
                  <a:srgbClr val="1B3C3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카페</a:t>
            </a:r>
            <a:endParaRPr lang="en-US" altLang="ko-KR" sz="2800" b="1" dirty="0" smtClean="0">
              <a:solidFill>
                <a:srgbClr val="1B3C33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b="1" dirty="0" smtClean="0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“</a:t>
            </a:r>
            <a:r>
              <a:rPr lang="ko-KR" altLang="en-US" sz="2000" b="1" dirty="0" err="1" smtClean="0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어서오세요</a:t>
            </a:r>
            <a:r>
              <a:rPr lang="en-US" altLang="ko-KR" sz="2000" b="1" dirty="0" smtClean="0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2000" b="1" dirty="0" smtClean="0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000" b="1" dirty="0" err="1">
                <a:solidFill>
                  <a:srgbClr val="FA9E1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달뜸</a:t>
            </a:r>
            <a:r>
              <a:rPr lang="ko-KR" altLang="en-US" sz="2000" b="1" dirty="0" err="1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입니다</a:t>
            </a:r>
            <a:r>
              <a:rPr lang="en-US" altLang="ko-KR" sz="2000" b="1" dirty="0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sz="2000" b="1" dirty="0" smtClean="0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어떤 </a:t>
            </a:r>
            <a:r>
              <a:rPr lang="ko-KR" altLang="en-US" sz="2000" b="1" dirty="0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영화를 보고 오셨나요</a:t>
            </a:r>
            <a:r>
              <a:rPr lang="en-US" altLang="ko-KR" sz="2000" b="1" dirty="0">
                <a:solidFill>
                  <a:srgbClr val="1B3C3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?”</a:t>
            </a:r>
            <a:endParaRPr lang="ko-KR" altLang="en-US" b="1" dirty="0">
              <a:solidFill>
                <a:srgbClr val="1B3C35"/>
              </a:solidFill>
              <a:latin typeface="바탕" panose="02030600000101010101" pitchFamily="18" charset="-127"/>
              <a:ea typeface="바탕" panose="0203060000010101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394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기술 스택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87666" y="1571544"/>
            <a:ext cx="9416667" cy="4770411"/>
            <a:chOff x="1407943" y="1581704"/>
            <a:chExt cx="9416667" cy="4770411"/>
          </a:xfrm>
        </p:grpSpPr>
        <p:grpSp>
          <p:nvGrpSpPr>
            <p:cNvPr id="9" name="그룹 8"/>
            <p:cNvGrpSpPr/>
            <p:nvPr/>
          </p:nvGrpSpPr>
          <p:grpSpPr>
            <a:xfrm>
              <a:off x="8731550" y="1581704"/>
              <a:ext cx="2093060" cy="3201323"/>
              <a:chOff x="8570643" y="1581704"/>
              <a:chExt cx="2093060" cy="3201323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8570643" y="1681603"/>
                <a:ext cx="2093060" cy="3101424"/>
              </a:xfrm>
              <a:prstGeom prst="roundRect">
                <a:avLst>
                  <a:gd name="adj" fmla="val 4892"/>
                </a:avLst>
              </a:prstGeom>
              <a:noFill/>
              <a:ln w="28575">
                <a:solidFill>
                  <a:srgbClr val="1B3C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" name="모서리가 둥근 직사각형 2"/>
              <p:cNvSpPr/>
              <p:nvPr/>
            </p:nvSpPr>
            <p:spPr>
              <a:xfrm>
                <a:off x="8880144" y="1581704"/>
                <a:ext cx="1520190" cy="299697"/>
              </a:xfrm>
              <a:prstGeom prst="roundRect">
                <a:avLst>
                  <a:gd name="adj" fmla="val 28108"/>
                </a:avLst>
              </a:prstGeom>
              <a:solidFill>
                <a:srgbClr val="1B3C35"/>
              </a:solidFill>
              <a:ln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rgbClr val="F3D5BB"/>
                    </a:solidFill>
                    <a:latin typeface="Arial Rounded MT Bold" panose="020F0704030504030204" pitchFamily="34" charset="0"/>
                  </a:rPr>
                  <a:t>DB</a:t>
                </a:r>
                <a:endParaRPr lang="ko-KR" altLang="en-US" sz="2000" dirty="0">
                  <a:solidFill>
                    <a:srgbClr val="F3D5BB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8677635" y="1972643"/>
                <a:ext cx="1879074" cy="1224159"/>
              </a:xfrm>
              <a:prstGeom prst="roundRect">
                <a:avLst>
                  <a:gd name="adj" fmla="val 8354"/>
                </a:avLst>
              </a:prstGeom>
              <a:noFill/>
              <a:ln w="28575">
                <a:solidFill>
                  <a:srgbClr val="1B3C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8677635" y="3341963"/>
                <a:ext cx="1879074" cy="1315402"/>
              </a:xfrm>
              <a:prstGeom prst="roundRect">
                <a:avLst>
                  <a:gd name="adj" fmla="val 8354"/>
                </a:avLst>
              </a:prstGeom>
              <a:noFill/>
              <a:ln w="28575">
                <a:solidFill>
                  <a:srgbClr val="1B3C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6666" y="3473848"/>
                <a:ext cx="1047023" cy="1061861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1872" y="2163524"/>
                <a:ext cx="1544992" cy="799051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3945202" y="4957448"/>
              <a:ext cx="6879408" cy="1394667"/>
              <a:chOff x="3945201" y="4856663"/>
              <a:chExt cx="6879408" cy="1394667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3945201" y="4956563"/>
                <a:ext cx="6879408" cy="1294767"/>
              </a:xfrm>
              <a:prstGeom prst="roundRect">
                <a:avLst>
                  <a:gd name="adj" fmla="val 9513"/>
                </a:avLst>
              </a:prstGeom>
              <a:noFill/>
              <a:ln w="28575">
                <a:solidFill>
                  <a:srgbClr val="1B3C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4380453" y="4856663"/>
                <a:ext cx="1466487" cy="319371"/>
              </a:xfrm>
              <a:prstGeom prst="roundRect">
                <a:avLst>
                  <a:gd name="adj" fmla="val 28108"/>
                </a:avLst>
              </a:prstGeom>
              <a:solidFill>
                <a:srgbClr val="1B3C35"/>
              </a:solidFill>
              <a:ln>
                <a:solidFill>
                  <a:srgbClr val="1B3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rgbClr val="F3D5BB"/>
                    </a:solidFill>
                    <a:latin typeface="Arial Rounded MT Bold" panose="020F0704030504030204" pitchFamily="34" charset="0"/>
                  </a:rPr>
                  <a:t>CI/CD</a:t>
                </a:r>
                <a:endParaRPr lang="ko-KR" altLang="en-US" sz="2000" dirty="0">
                  <a:solidFill>
                    <a:srgbClr val="F3D5BB"/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5404" y="5146712"/>
                <a:ext cx="1104617" cy="1104617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9458" y="5047805"/>
                <a:ext cx="1550152" cy="1185204"/>
              </a:xfrm>
              <a:prstGeom prst="rect">
                <a:avLst/>
              </a:prstGeom>
            </p:spPr>
          </p:pic>
        </p:grpSp>
        <p:sp>
          <p:nvSpPr>
            <p:cNvPr id="63" name="모서리가 둥근 직사각형 62"/>
            <p:cNvSpPr/>
            <p:nvPr/>
          </p:nvSpPr>
          <p:spPr>
            <a:xfrm>
              <a:off x="1407943" y="1681602"/>
              <a:ext cx="2299383" cy="4670511"/>
            </a:xfrm>
            <a:prstGeom prst="roundRect">
              <a:avLst>
                <a:gd name="adj" fmla="val 6890"/>
              </a:avLst>
            </a:prstGeom>
            <a:noFill/>
            <a:ln w="28575">
              <a:solidFill>
                <a:srgbClr val="1B3C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Rounded MT Bold" panose="020F0704030504030204" pitchFamily="34" charset="0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0" t="25897" r="21956" b="17030"/>
            <a:stretch/>
          </p:blipFill>
          <p:spPr>
            <a:xfrm>
              <a:off x="1430295" y="2622524"/>
              <a:ext cx="2277032" cy="851323"/>
            </a:xfrm>
            <a:prstGeom prst="rect">
              <a:avLst/>
            </a:prstGeom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3945202" y="1675503"/>
              <a:ext cx="4511240" cy="3107524"/>
            </a:xfrm>
            <a:prstGeom prst="roundRect">
              <a:avLst>
                <a:gd name="adj" fmla="val 3854"/>
              </a:avLst>
            </a:prstGeom>
            <a:noFill/>
            <a:ln w="28575">
              <a:solidFill>
                <a:srgbClr val="1B3C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Rounded MT Bold" panose="020F0704030504030204" pitchFamily="34" charset="0"/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191091" y="2110920"/>
              <a:ext cx="1150609" cy="1038601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3"/>
            <a:stretch/>
          </p:blipFill>
          <p:spPr>
            <a:xfrm>
              <a:off x="6970021" y="2315540"/>
              <a:ext cx="1298875" cy="647035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31965" y="2126200"/>
              <a:ext cx="1000180" cy="1025716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11">
              <a:extLst/>
            </a:blip>
            <a:srcRect l="5180" t="14701" r="3748" b="27033"/>
            <a:stretch/>
          </p:blipFill>
          <p:spPr>
            <a:xfrm>
              <a:off x="4192659" y="3689328"/>
              <a:ext cx="2402511" cy="644578"/>
            </a:xfrm>
            <a:prstGeom prst="rect">
              <a:avLst/>
            </a:prstGeom>
          </p:spPr>
        </p:pic>
        <p:grpSp>
          <p:nvGrpSpPr>
            <p:cNvPr id="89" name="그룹 88"/>
            <p:cNvGrpSpPr/>
            <p:nvPr/>
          </p:nvGrpSpPr>
          <p:grpSpPr>
            <a:xfrm>
              <a:off x="6870278" y="3702502"/>
              <a:ext cx="1324360" cy="608722"/>
              <a:chOff x="1915344" y="3675886"/>
              <a:chExt cx="2821681" cy="1194637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1915344" y="3675886"/>
                <a:ext cx="2821681" cy="1194637"/>
              </a:xfrm>
              <a:prstGeom prst="roundRect">
                <a:avLst/>
              </a:prstGeom>
              <a:solidFill>
                <a:srgbClr val="FFEB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87" name="그림 8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02651" y="3849722"/>
                <a:ext cx="2549401" cy="860423"/>
              </a:xfrm>
              <a:prstGeom prst="rect">
                <a:avLst/>
              </a:prstGeom>
            </p:spPr>
          </p:pic>
        </p:grpSp>
        <p:grpSp>
          <p:nvGrpSpPr>
            <p:cNvPr id="93" name="그룹 92"/>
            <p:cNvGrpSpPr/>
            <p:nvPr/>
          </p:nvGrpSpPr>
          <p:grpSpPr>
            <a:xfrm>
              <a:off x="1957390" y="3918015"/>
              <a:ext cx="1333810" cy="1258020"/>
              <a:chOff x="824227" y="3760421"/>
              <a:chExt cx="2053443" cy="1913699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824227" y="3760421"/>
                <a:ext cx="2053443" cy="1913699"/>
              </a:xfrm>
              <a:prstGeom prst="roundRect">
                <a:avLst/>
              </a:prstGeom>
              <a:solidFill>
                <a:srgbClr val="3697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2179" y="3912828"/>
                <a:ext cx="1658471" cy="1658471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95" name="모서리가 둥근 직사각형 94"/>
            <p:cNvSpPr/>
            <p:nvPr/>
          </p:nvSpPr>
          <p:spPr>
            <a:xfrm>
              <a:off x="1800161" y="1587451"/>
              <a:ext cx="1491039" cy="293950"/>
            </a:xfrm>
            <a:prstGeom prst="roundRect">
              <a:avLst>
                <a:gd name="adj" fmla="val 28108"/>
              </a:avLst>
            </a:prstGeom>
            <a:solidFill>
              <a:srgbClr val="1B3C35"/>
            </a:solidFill>
            <a:ln>
              <a:solidFill>
                <a:srgbClr val="1B3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rgbClr val="F3D5BB"/>
                  </a:solidFill>
                  <a:latin typeface="Arial Rounded MT Bold" panose="020F0704030504030204" pitchFamily="34" charset="0"/>
                </a:rPr>
                <a:t>Front</a:t>
              </a:r>
              <a:endParaRPr lang="ko-KR" altLang="en-US" sz="2000" dirty="0">
                <a:solidFill>
                  <a:srgbClr val="F3D5BB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4355902" y="1587451"/>
              <a:ext cx="1491039" cy="293950"/>
            </a:xfrm>
            <a:prstGeom prst="roundRect">
              <a:avLst>
                <a:gd name="adj" fmla="val 16666"/>
              </a:avLst>
            </a:prstGeom>
            <a:solidFill>
              <a:srgbClr val="1B3C35"/>
            </a:solidFill>
            <a:ln>
              <a:solidFill>
                <a:srgbClr val="1B3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rgbClr val="F3D5BB"/>
                  </a:solidFill>
                  <a:latin typeface="Arial Rounded MT Bold" panose="020F0704030504030204" pitchFamily="34" charset="0"/>
                </a:rPr>
                <a:t>Back</a:t>
              </a:r>
              <a:endParaRPr lang="ko-KR" altLang="en-US" sz="2000" dirty="0">
                <a:solidFill>
                  <a:srgbClr val="F3D5BB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66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817" y="707774"/>
            <a:ext cx="8712202" cy="567808"/>
          </a:xfrm>
        </p:spPr>
        <p:txBody>
          <a:bodyPr/>
          <a:lstStyle/>
          <a:p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MSA </a:t>
            </a:r>
            <a:r>
              <a:rPr lang="ko-KR" altLang="en-US" dirty="0" err="1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아키텍쳐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 설계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53820" y="1551281"/>
            <a:ext cx="9504484" cy="4831936"/>
          </a:xfrm>
          <a:prstGeom prst="roundRect">
            <a:avLst>
              <a:gd name="adj" fmla="val 3490"/>
            </a:avLst>
          </a:prstGeom>
          <a:noFill/>
          <a:ln w="28575">
            <a:solidFill>
              <a:srgbClr val="1B3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Rounded MT Bold" panose="020F0704030504030204" pitchFamily="34" charset="0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865045" y="1876608"/>
            <a:ext cx="1169318" cy="1109002"/>
          </a:xfrm>
          <a:prstGeom prst="roundRect">
            <a:avLst>
              <a:gd name="adj" fmla="val 9513"/>
            </a:avLst>
          </a:prstGeom>
          <a:noFill/>
          <a:ln w="28575">
            <a:solidFill>
              <a:srgbClr val="1B3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Rounded MT Bold" panose="020F0704030504030204" pitchFamily="34" charset="0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4455" y="2054396"/>
            <a:ext cx="710104" cy="64097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763699" y="2860861"/>
            <a:ext cx="1879074" cy="1579122"/>
            <a:chOff x="8768319" y="2431150"/>
            <a:chExt cx="1879074" cy="1579122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8768319" y="2431150"/>
              <a:ext cx="1879074" cy="1579122"/>
            </a:xfrm>
            <a:prstGeom prst="roundRect">
              <a:avLst>
                <a:gd name="adj" fmla="val 8354"/>
              </a:avLst>
            </a:prstGeom>
            <a:noFill/>
            <a:ln w="28575">
              <a:solidFill>
                <a:srgbClr val="1B3C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Rounded MT Bold" panose="020F0704030504030204" pitchFamily="34" charset="0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1513" y="2760626"/>
              <a:ext cx="1341190" cy="693647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9003453" y="3599083"/>
              <a:ext cx="1422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</a:rPr>
                <a:t>DB</a:t>
              </a:r>
              <a:endParaRPr lang="ko-KR" altLang="en-US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770389" y="4663022"/>
            <a:ext cx="1879074" cy="1497155"/>
            <a:chOff x="8768319" y="4475399"/>
            <a:chExt cx="1879074" cy="1497155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8768319" y="4475399"/>
              <a:ext cx="1879074" cy="1497155"/>
            </a:xfrm>
            <a:prstGeom prst="roundRect">
              <a:avLst>
                <a:gd name="adj" fmla="val 8354"/>
              </a:avLst>
            </a:prstGeom>
            <a:noFill/>
            <a:ln w="28575">
              <a:solidFill>
                <a:srgbClr val="1B3C3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Rounded MT Bold" panose="020F0704030504030204" pitchFamily="34" charset="0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444" y="4762242"/>
              <a:ext cx="862321" cy="874541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8982081" y="5577759"/>
              <a:ext cx="1422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</a:rPr>
                <a:t>Cache</a:t>
              </a:r>
              <a:endParaRPr lang="ko-KR" alt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5849214" y="3368368"/>
            <a:ext cx="1169318" cy="1109002"/>
          </a:xfrm>
          <a:prstGeom prst="roundRect">
            <a:avLst>
              <a:gd name="adj" fmla="val 9513"/>
            </a:avLst>
          </a:prstGeom>
          <a:noFill/>
          <a:ln w="28575">
            <a:solidFill>
              <a:srgbClr val="1B3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Rounded MT Bold" panose="020F0704030504030204" pitchFamily="34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8624" y="3546156"/>
            <a:ext cx="710104" cy="640978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49214" y="4831599"/>
            <a:ext cx="1169318" cy="1109002"/>
          </a:xfrm>
          <a:prstGeom prst="roundRect">
            <a:avLst>
              <a:gd name="adj" fmla="val 9513"/>
            </a:avLst>
          </a:prstGeom>
          <a:noFill/>
          <a:ln w="28575">
            <a:solidFill>
              <a:srgbClr val="1B3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Rounded MT Bold" panose="020F070403050403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8624" y="5009387"/>
            <a:ext cx="710104" cy="640978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65" idx="3"/>
            <a:endCxn id="54" idx="1"/>
          </p:cNvCxnSpPr>
          <p:nvPr/>
        </p:nvCxnSpPr>
        <p:spPr>
          <a:xfrm>
            <a:off x="7034363" y="2431109"/>
            <a:ext cx="1729336" cy="12193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65" idx="3"/>
            <a:endCxn id="55" idx="1"/>
          </p:cNvCxnSpPr>
          <p:nvPr/>
        </p:nvCxnSpPr>
        <p:spPr>
          <a:xfrm>
            <a:off x="7034363" y="2431109"/>
            <a:ext cx="1736026" cy="298049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30" idx="3"/>
            <a:endCxn id="54" idx="1"/>
          </p:cNvCxnSpPr>
          <p:nvPr/>
        </p:nvCxnSpPr>
        <p:spPr>
          <a:xfrm flipV="1">
            <a:off x="7018532" y="3650422"/>
            <a:ext cx="1745167" cy="27244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33" idx="3"/>
            <a:endCxn id="54" idx="1"/>
          </p:cNvCxnSpPr>
          <p:nvPr/>
        </p:nvCxnSpPr>
        <p:spPr>
          <a:xfrm flipV="1">
            <a:off x="7018532" y="3650422"/>
            <a:ext cx="1745167" cy="173567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33" idx="3"/>
            <a:endCxn id="55" idx="1"/>
          </p:cNvCxnSpPr>
          <p:nvPr/>
        </p:nvCxnSpPr>
        <p:spPr>
          <a:xfrm>
            <a:off x="7018532" y="5386100"/>
            <a:ext cx="1751857" cy="255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34" y="5465478"/>
            <a:ext cx="685405" cy="52404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330" y="4014677"/>
            <a:ext cx="685405" cy="52404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61" y="2488839"/>
            <a:ext cx="685405" cy="52404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6" y="2732481"/>
            <a:ext cx="3928863" cy="1473324"/>
          </a:xfrm>
          <a:prstGeom prst="rect">
            <a:avLst/>
          </a:prstGeom>
        </p:spPr>
      </p:pic>
      <p:cxnSp>
        <p:nvCxnSpPr>
          <p:cNvPr id="86" name="직선 화살표 연결선 85"/>
          <p:cNvCxnSpPr>
            <a:stCxn id="73" idx="3"/>
            <a:endCxn id="65" idx="1"/>
          </p:cNvCxnSpPr>
          <p:nvPr/>
        </p:nvCxnSpPr>
        <p:spPr>
          <a:xfrm flipV="1">
            <a:off x="4472815" y="2431109"/>
            <a:ext cx="1392230" cy="192513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3" idx="3"/>
          </p:cNvCxnSpPr>
          <p:nvPr/>
        </p:nvCxnSpPr>
        <p:spPr>
          <a:xfrm flipV="1">
            <a:off x="4472815" y="3932965"/>
            <a:ext cx="1384314" cy="42328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3" idx="3"/>
            <a:endCxn id="33" idx="1"/>
          </p:cNvCxnSpPr>
          <p:nvPr/>
        </p:nvCxnSpPr>
        <p:spPr>
          <a:xfrm>
            <a:off x="4472815" y="4356245"/>
            <a:ext cx="1376399" cy="10298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>
          <a:xfrm>
            <a:off x="1523646" y="1723293"/>
            <a:ext cx="6135724" cy="4555175"/>
          </a:xfrm>
          <a:prstGeom prst="roundRect">
            <a:avLst>
              <a:gd name="adj" fmla="val 3831"/>
            </a:avLst>
          </a:prstGeom>
          <a:noFill/>
          <a:ln w="28575">
            <a:solidFill>
              <a:srgbClr val="1B3C3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Rounded MT Bold" panose="020F0704030504030204" pitchFamily="34" charset="0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26" y="1702495"/>
            <a:ext cx="1294374" cy="115836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26795" r="83320" b="58077"/>
          <a:stretch/>
        </p:blipFill>
        <p:spPr>
          <a:xfrm>
            <a:off x="9474477" y="1551281"/>
            <a:ext cx="1212774" cy="129344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734847" y="2969946"/>
            <a:ext cx="142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Arial Rounded MT Bold" panose="020F0704030504030204" pitchFamily="34" charset="0"/>
              </a:rPr>
              <a:t>Auth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35877" y="4442075"/>
            <a:ext cx="142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Business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35877" y="5909137"/>
            <a:ext cx="142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rial Rounded MT Bold" panose="020F0704030504030204" pitchFamily="34" charset="0"/>
              </a:rPr>
              <a:t>Chat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51321" y="3025799"/>
            <a:ext cx="2421494" cy="3032800"/>
            <a:chOff x="2052733" y="2804587"/>
            <a:chExt cx="2421494" cy="3032800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2052733" y="2804587"/>
              <a:ext cx="2421494" cy="2660891"/>
            </a:xfrm>
            <a:prstGeom prst="roundRect">
              <a:avLst>
                <a:gd name="adj" fmla="val 11096"/>
              </a:avLst>
            </a:prstGeom>
            <a:noFill/>
            <a:ln w="28575">
              <a:solidFill>
                <a:srgbClr val="1B3C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Rounded MT Bold" panose="020F0704030504030204" pitchFamily="34" charset="0"/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2696508" y="4135032"/>
              <a:ext cx="1160295" cy="1004266"/>
              <a:chOff x="824227" y="3760421"/>
              <a:chExt cx="2053443" cy="1913699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824227" y="3760421"/>
                <a:ext cx="2053443" cy="1913699"/>
              </a:xfrm>
              <a:prstGeom prst="roundRect">
                <a:avLst/>
              </a:prstGeom>
              <a:solidFill>
                <a:srgbClr val="3697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2179" y="3912828"/>
                <a:ext cx="1658471" cy="1658471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2525850" y="5468055"/>
              <a:ext cx="1422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</a:rPr>
                <a:t>Front</a:t>
              </a:r>
              <a:endParaRPr lang="ko-KR" altLang="en-US" dirty="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8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61920" y="1433145"/>
            <a:ext cx="8480490" cy="5000992"/>
            <a:chOff x="2661920" y="1433145"/>
            <a:chExt cx="8480490" cy="500099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5335" y="1433145"/>
              <a:ext cx="3267075" cy="5000991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0062" y="1433146"/>
              <a:ext cx="4624753" cy="5000991"/>
            </a:xfrm>
            <a:prstGeom prst="rect">
              <a:avLst/>
            </a:prstGeom>
          </p:spPr>
        </p:pic>
        <p:sp>
          <p:nvSpPr>
            <p:cNvPr id="30" name="왼쪽 중괄호 29"/>
            <p:cNvSpPr/>
            <p:nvPr/>
          </p:nvSpPr>
          <p:spPr>
            <a:xfrm>
              <a:off x="2661920" y="1474470"/>
              <a:ext cx="468142" cy="1253490"/>
            </a:xfrm>
            <a:prstGeom prst="leftBrace">
              <a:avLst>
                <a:gd name="adj1" fmla="val 30852"/>
                <a:gd name="adj2" fmla="val 49668"/>
              </a:avLst>
            </a:prstGeom>
            <a:ln w="571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왼쪽 중괄호 30"/>
            <p:cNvSpPr/>
            <p:nvPr/>
          </p:nvSpPr>
          <p:spPr>
            <a:xfrm>
              <a:off x="2661920" y="2769284"/>
              <a:ext cx="468142" cy="2473276"/>
            </a:xfrm>
            <a:prstGeom prst="leftBrace">
              <a:avLst>
                <a:gd name="adj1" fmla="val 30852"/>
                <a:gd name="adj2" fmla="val 49668"/>
              </a:avLst>
            </a:prstGeom>
            <a:ln w="571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2684194" y="5242560"/>
              <a:ext cx="468142" cy="1191576"/>
            </a:xfrm>
            <a:prstGeom prst="leftBrace">
              <a:avLst>
                <a:gd name="adj1" fmla="val 30852"/>
                <a:gd name="adj2" fmla="val 47110"/>
              </a:avLst>
            </a:prstGeom>
            <a:ln w="5715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98386" y="1859925"/>
            <a:ext cx="196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회원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8386" y="3764632"/>
            <a:ext cx="196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비즈니스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8386" y="5522312"/>
            <a:ext cx="196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채팅</a:t>
            </a:r>
            <a:endParaRPr lang="ko-KR" altLang="en-US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3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579878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기능 설계 및 </a:t>
            </a:r>
            <a:r>
              <a:rPr lang="en-US" altLang="ko-KR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API </a:t>
            </a:r>
            <a:r>
              <a:rPr lang="ko-KR" altLang="en-US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명세</a:t>
            </a:r>
            <a:endParaRPr lang="en-US" altLang="ko-KR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8235" y="5135267"/>
            <a:ext cx="3143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홀 직원 </a:t>
            </a:r>
            <a:r>
              <a:rPr lang="en-US" altLang="ko-KR" sz="25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en-US" altLang="ko-KR" sz="2500" b="1" dirty="0" err="1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FrontEnd</a:t>
            </a:r>
            <a:r>
              <a:rPr lang="en-US" altLang="ko-KR" sz="25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endParaRPr lang="ko-KR" altLang="en-US" sz="25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62603" y="5135267"/>
            <a:ext cx="32800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주방 직원 </a:t>
            </a:r>
            <a:r>
              <a:rPr lang="en-US" altLang="ko-KR" sz="25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en-US" altLang="ko-KR" sz="2500" b="1" dirty="0" err="1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BackEnd</a:t>
            </a:r>
            <a:r>
              <a:rPr lang="en-US" altLang="ko-KR" sz="25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endParaRPr lang="ko-KR" altLang="en-US" sz="25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5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246" y="1627268"/>
            <a:ext cx="8712202" cy="567808"/>
          </a:xfrm>
        </p:spPr>
        <p:txBody>
          <a:bodyPr/>
          <a:lstStyle/>
          <a:p>
            <a:r>
              <a:rPr lang="ko-KR" altLang="en-US" sz="4000" dirty="0" smtClean="0">
                <a:ln w="3175">
                  <a:noFill/>
                </a:ln>
                <a:latin typeface="바탕" panose="02030600000101010101" pitchFamily="18" charset="-127"/>
                <a:ea typeface="바탕" panose="02030600000101010101" pitchFamily="18" charset="-127"/>
              </a:rPr>
              <a:t>달뜸 일동을 소개합니다</a:t>
            </a:r>
            <a:endParaRPr lang="en-US" altLang="ko-KR" sz="4000" dirty="0">
              <a:ln w="3175">
                <a:noFill/>
              </a:ln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330492" y="2720606"/>
            <a:ext cx="1820938" cy="2266121"/>
          </a:xfrm>
          <a:prstGeom prst="rect">
            <a:avLst/>
          </a:prstGeom>
          <a:gradFill>
            <a:gsLst>
              <a:gs pos="0">
                <a:srgbClr val="F5E6D6">
                  <a:shade val="30000"/>
                  <a:satMod val="115000"/>
                </a:srgbClr>
              </a:gs>
              <a:gs pos="50000">
                <a:srgbClr val="F5E6D6">
                  <a:shade val="67500"/>
                  <a:satMod val="115000"/>
                </a:srgbClr>
              </a:gs>
              <a:gs pos="100000">
                <a:srgbClr val="F5E6D6"/>
              </a:gs>
            </a:gsLst>
            <a:path path="circle">
              <a:fillToRect l="50000" t="50000" r="50000" b="50000"/>
            </a:path>
          </a:gra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206162" y="2720606"/>
            <a:ext cx="1820938" cy="2266121"/>
          </a:xfrm>
          <a:prstGeom prst="rect">
            <a:avLst/>
          </a:prstGeom>
          <a:gradFill>
            <a:gsLst>
              <a:gs pos="0">
                <a:srgbClr val="F5E6D6">
                  <a:shade val="30000"/>
                  <a:satMod val="115000"/>
                </a:srgbClr>
              </a:gs>
              <a:gs pos="50000">
                <a:srgbClr val="F5E6D6">
                  <a:shade val="67500"/>
                  <a:satMod val="115000"/>
                </a:srgbClr>
              </a:gs>
              <a:gs pos="100000">
                <a:srgbClr val="F5E6D6"/>
              </a:gs>
            </a:gsLst>
            <a:path path="circle">
              <a:fillToRect l="50000" t="50000" r="50000" b="50000"/>
            </a:path>
          </a:gra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090141" y="2720606"/>
            <a:ext cx="1820938" cy="2266121"/>
          </a:xfrm>
          <a:prstGeom prst="rect">
            <a:avLst/>
          </a:prstGeom>
          <a:gradFill>
            <a:gsLst>
              <a:gs pos="0">
                <a:srgbClr val="F5E6D6">
                  <a:shade val="30000"/>
                  <a:satMod val="115000"/>
                </a:srgbClr>
              </a:gs>
              <a:gs pos="50000">
                <a:srgbClr val="F5E6D6">
                  <a:shade val="67500"/>
                  <a:satMod val="115000"/>
                </a:srgbClr>
              </a:gs>
              <a:gs pos="100000">
                <a:srgbClr val="F5E6D6"/>
              </a:gs>
            </a:gsLst>
            <a:path path="circle">
              <a:fillToRect l="50000" t="50000" r="50000" b="50000"/>
            </a:path>
          </a:gra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955478" y="2720606"/>
            <a:ext cx="1820938" cy="2266121"/>
          </a:xfrm>
          <a:prstGeom prst="rect">
            <a:avLst/>
          </a:prstGeom>
          <a:gradFill>
            <a:gsLst>
              <a:gs pos="0">
                <a:srgbClr val="F5E6D6">
                  <a:shade val="30000"/>
                  <a:satMod val="115000"/>
                </a:srgbClr>
              </a:gs>
              <a:gs pos="50000">
                <a:srgbClr val="F5E6D6">
                  <a:shade val="67500"/>
                  <a:satMod val="115000"/>
                </a:srgbClr>
              </a:gs>
              <a:gs pos="100000">
                <a:srgbClr val="F5E6D6"/>
              </a:gs>
            </a:gsLst>
            <a:path path="circle">
              <a:fillToRect l="50000" t="50000" r="50000" b="50000"/>
            </a:path>
          </a:gra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41894" y="2720606"/>
            <a:ext cx="1820938" cy="2266121"/>
          </a:xfrm>
          <a:prstGeom prst="rect">
            <a:avLst/>
          </a:prstGeom>
          <a:gradFill>
            <a:gsLst>
              <a:gs pos="0">
                <a:srgbClr val="F5E6D6">
                  <a:shade val="30000"/>
                  <a:satMod val="115000"/>
                </a:srgbClr>
              </a:gs>
              <a:gs pos="50000">
                <a:srgbClr val="F5E6D6">
                  <a:shade val="67500"/>
                  <a:satMod val="115000"/>
                </a:srgbClr>
              </a:gs>
              <a:gs pos="100000">
                <a:srgbClr val="F5E6D6"/>
              </a:gs>
            </a:gsLst>
            <a:path path="circle">
              <a:fillToRect l="50000" t="50000" r="50000" b="50000"/>
            </a:path>
          </a:gra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7"/>
          <a:stretch/>
        </p:blipFill>
        <p:spPr>
          <a:xfrm>
            <a:off x="509672" y="2838779"/>
            <a:ext cx="1693735" cy="2129498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6"/>
          <a:stretch/>
        </p:blipFill>
        <p:spPr>
          <a:xfrm>
            <a:off x="4374411" y="2844124"/>
            <a:ext cx="1709061" cy="205551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5"/>
          <a:stretch/>
        </p:blipFill>
        <p:spPr>
          <a:xfrm>
            <a:off x="6304728" y="2766905"/>
            <a:ext cx="1588028" cy="206457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914" y="2997845"/>
            <a:ext cx="1236710" cy="158453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798" y="2809229"/>
            <a:ext cx="1629542" cy="210821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206162" y="4483850"/>
            <a:ext cx="1820938" cy="507681"/>
          </a:xfrm>
          <a:prstGeom prst="rect">
            <a:avLst/>
          </a:prstGeom>
          <a:solidFill>
            <a:srgbClr val="1B3C33"/>
          </a:soli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김동률</a:t>
            </a:r>
            <a:endParaRPr lang="ko-KR" altLang="en-US" sz="20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24985" y="4483850"/>
            <a:ext cx="1826445" cy="507681"/>
          </a:xfrm>
          <a:prstGeom prst="rect">
            <a:avLst/>
          </a:prstGeom>
          <a:solidFill>
            <a:srgbClr val="1B3C33"/>
          </a:soli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정상민</a:t>
            </a:r>
            <a:endParaRPr lang="ko-KR" altLang="en-US" sz="20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2594" y="4483850"/>
            <a:ext cx="1830237" cy="507681"/>
          </a:xfrm>
          <a:prstGeom prst="rect">
            <a:avLst/>
          </a:prstGeom>
          <a:solidFill>
            <a:srgbClr val="1B3C33"/>
          </a:soli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최현인</a:t>
            </a:r>
            <a:endParaRPr lang="ko-KR" altLang="en-US" sz="20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350325" y="2720606"/>
            <a:ext cx="1820938" cy="2266121"/>
          </a:xfrm>
          <a:prstGeom prst="rect">
            <a:avLst/>
          </a:prstGeom>
          <a:gradFill>
            <a:gsLst>
              <a:gs pos="0">
                <a:srgbClr val="F5E6D6">
                  <a:shade val="30000"/>
                  <a:satMod val="115000"/>
                </a:srgbClr>
              </a:gs>
              <a:gs pos="50000">
                <a:srgbClr val="F5E6D6">
                  <a:shade val="67500"/>
                  <a:satMod val="115000"/>
                </a:srgbClr>
              </a:gs>
              <a:gs pos="100000">
                <a:srgbClr val="F5E6D6"/>
              </a:gs>
            </a:gsLst>
            <a:path path="circle">
              <a:fillToRect l="50000" t="50000" r="50000" b="50000"/>
            </a:path>
          </a:gra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0"/>
          <a:stretch/>
        </p:blipFill>
        <p:spPr>
          <a:xfrm>
            <a:off x="2414900" y="2842159"/>
            <a:ext cx="1721856" cy="2019211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2341025" y="4483850"/>
            <a:ext cx="1830237" cy="507681"/>
          </a:xfrm>
          <a:prstGeom prst="rect">
            <a:avLst/>
          </a:prstGeom>
          <a:solidFill>
            <a:srgbClr val="1B3C33"/>
          </a:soli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김지훈</a:t>
            </a:r>
            <a:endParaRPr lang="ko-KR" altLang="en-US" sz="20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955478" y="4479243"/>
            <a:ext cx="1820938" cy="512287"/>
          </a:xfrm>
          <a:prstGeom prst="rect">
            <a:avLst/>
          </a:prstGeom>
          <a:solidFill>
            <a:srgbClr val="1B3C33"/>
          </a:soli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조원희</a:t>
            </a:r>
            <a:endParaRPr lang="ko-KR" altLang="en-US" sz="20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090141" y="4483849"/>
            <a:ext cx="1820938" cy="507681"/>
          </a:xfrm>
          <a:prstGeom prst="rect">
            <a:avLst/>
          </a:prstGeom>
          <a:solidFill>
            <a:srgbClr val="1B3C33"/>
          </a:solidFill>
          <a:ln w="28575">
            <a:solidFill>
              <a:srgbClr val="F4E5D4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박윤지</a:t>
            </a:r>
            <a:endParaRPr lang="ko-KR" altLang="en-US" sz="20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41893" y="5104900"/>
            <a:ext cx="3729369" cy="668344"/>
          </a:xfrm>
          <a:prstGeom prst="rect">
            <a:avLst/>
          </a:prstGeom>
          <a:noFill/>
          <a:ln w="25400" cap="rnd">
            <a:solidFill>
              <a:srgbClr val="F5E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4324985" y="5104900"/>
            <a:ext cx="7451432" cy="668344"/>
          </a:xfrm>
          <a:prstGeom prst="rect">
            <a:avLst/>
          </a:prstGeom>
          <a:noFill/>
          <a:ln w="25400" cap="rnd">
            <a:solidFill>
              <a:srgbClr val="F5E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18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155494" y="1446228"/>
            <a:ext cx="9875180" cy="4375507"/>
          </a:xfrm>
        </p:spPr>
        <p:txBody>
          <a:bodyPr>
            <a:normAutofit/>
          </a:bodyPr>
          <a:lstStyle/>
          <a:p>
            <a:r>
              <a:rPr lang="ko-KR" altLang="en-US" sz="4400" b="1" dirty="0" smtClean="0"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영화를 보고 달뜬 당신을 위한 커뮤니티</a:t>
            </a:r>
            <a:r>
              <a:rPr lang="en-US" altLang="ko-KR" sz="4400" b="1" dirty="0" smtClean="0"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</a:p>
          <a:p>
            <a:r>
              <a:rPr lang="ko-KR" altLang="en-US" sz="6600" b="1" dirty="0" smtClean="0">
                <a:solidFill>
                  <a:srgbClr val="FA9E1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달뜸</a:t>
            </a:r>
            <a:r>
              <a:rPr lang="ko-KR" altLang="en-US" sz="4400" b="1" dirty="0" smtClean="0">
                <a:solidFill>
                  <a:srgbClr val="F4E5D4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으로 여러분을 초대합니다</a:t>
            </a:r>
            <a:endParaRPr lang="ko-KR" altLang="en-US" sz="4400" b="1" dirty="0">
              <a:solidFill>
                <a:srgbClr val="F4E5D4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000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375413" y="1399930"/>
            <a:ext cx="9390178" cy="4375507"/>
          </a:xfrm>
        </p:spPr>
        <p:txBody>
          <a:bodyPr>
            <a:normAutofit/>
          </a:bodyPr>
          <a:lstStyle/>
          <a:p>
            <a:r>
              <a:rPr lang="en-US" altLang="ko-KR" sz="44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44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막</a:t>
            </a:r>
            <a:r>
              <a:rPr lang="en-US" altLang="ko-KR" sz="44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altLang="ko-KR" sz="44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6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달뜬 이유</a:t>
            </a:r>
            <a:r>
              <a:rPr lang="en-US" altLang="ko-KR" sz="6000" b="1" dirty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sz="6000" b="1" dirty="0" smtClean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en-US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서비스 배경 </a:t>
            </a:r>
            <a:r>
              <a:rPr lang="en-US" altLang="ko-KR" sz="36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endParaRPr lang="ko-KR" altLang="en-US" sz="36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375413" y="1399930"/>
            <a:ext cx="9390178" cy="4375507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감사합니다</a:t>
            </a:r>
            <a:r>
              <a:rPr lang="en-US" altLang="ko-KR" sz="60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30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OTT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시대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영화는 언제 어디서든 볼 수 있다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08" y="2220734"/>
            <a:ext cx="5524879" cy="3231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187" y="2220734"/>
            <a:ext cx="3556475" cy="32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달뜨고 싶은 사람들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달뜬 이유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1" t="41026" r="49477" b="2614"/>
          <a:stretch/>
        </p:blipFill>
        <p:spPr>
          <a:xfrm>
            <a:off x="1766275" y="2018956"/>
            <a:ext cx="2160494" cy="386516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97082" y="2018956"/>
            <a:ext cx="6321669" cy="800100"/>
          </a:xfrm>
          <a:prstGeom prst="rect">
            <a:avLst/>
          </a:prstGeom>
          <a:noFill/>
          <a:ln w="44450" cap="flat" cmpd="sng" algn="ctr">
            <a:solidFill>
              <a:srgbClr val="1B3C3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rgbClr val="FA9E1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N</a:t>
            </a:r>
            <a:r>
              <a:rPr lang="ko-KR" altLang="en-US" sz="4400" b="1" dirty="0" err="1" smtClean="0">
                <a:solidFill>
                  <a:srgbClr val="FA9E1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차관람러</a:t>
            </a:r>
            <a:r>
              <a:rPr lang="ko-KR" altLang="en-US" sz="40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40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영희 </a:t>
            </a:r>
            <a:r>
              <a:rPr lang="en-US" altLang="ko-KR" sz="3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(31</a:t>
            </a:r>
            <a:r>
              <a:rPr lang="ko-KR" altLang="en-US" sz="3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살</a:t>
            </a:r>
            <a:r>
              <a:rPr lang="en-US" altLang="ko-KR" sz="3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3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305290" y="3024210"/>
            <a:ext cx="6321669" cy="2859914"/>
            <a:chOff x="4409915" y="3951540"/>
            <a:chExt cx="6321669" cy="2182906"/>
          </a:xfrm>
        </p:grpSpPr>
        <p:sp>
          <p:nvSpPr>
            <p:cNvPr id="14" name="직사각형 13"/>
            <p:cNvSpPr/>
            <p:nvPr/>
          </p:nvSpPr>
          <p:spPr>
            <a:xfrm>
              <a:off x="4409915" y="3951540"/>
              <a:ext cx="6321669" cy="2182906"/>
            </a:xfrm>
            <a:prstGeom prst="rect">
              <a:avLst/>
            </a:prstGeom>
            <a:noFill/>
            <a:ln w="44450" cmpd="sng">
              <a:solidFill>
                <a:srgbClr val="1B3C3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5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522750" y="4161774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329118" y="3288294"/>
            <a:ext cx="6185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취미는 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N</a:t>
            </a:r>
            <a:r>
              <a:rPr lang="ko-KR" altLang="en-US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차관람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GV 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다니기</a:t>
            </a:r>
            <a:r>
              <a:rPr lang="en-US" altLang="ko-KR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 </a:t>
            </a:r>
            <a:endParaRPr lang="en-US" altLang="ko-KR" sz="24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대본집</a:t>
            </a:r>
            <a:r>
              <a:rPr lang="ko-KR" altLang="en-US" sz="2400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도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dirty="0">
                <a:latin typeface="바탕" panose="02030600000101010101" pitchFamily="18" charset="-127"/>
                <a:ea typeface="바탕" panose="02030600000101010101" pitchFamily="18" charset="-127"/>
              </a:rPr>
              <a:t>사보고 </a:t>
            </a:r>
            <a:r>
              <a:rPr lang="ko-KR" altLang="en-US" sz="24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감독판</a:t>
            </a:r>
            <a:r>
              <a:rPr lang="ko-KR" altLang="en-US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까지</a:t>
            </a:r>
            <a:r>
              <a:rPr lang="ko-KR" altLang="en-US" sz="24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섭렵한다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!</a:t>
            </a:r>
            <a:endParaRPr lang="en-US" altLang="ko-KR" sz="2400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‘</a:t>
            </a:r>
            <a:r>
              <a:rPr lang="ko-KR" altLang="en-US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배운변태</a:t>
            </a:r>
            <a:r>
              <a:rPr lang="en-US" altLang="ko-KR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’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인 </a:t>
            </a:r>
            <a:r>
              <a:rPr lang="ko-KR" altLang="en-US" sz="2400" dirty="0">
                <a:latin typeface="바탕" panose="02030600000101010101" pitchFamily="18" charset="-127"/>
                <a:ea typeface="바탕" panose="02030600000101010101" pitchFamily="18" charset="-127"/>
              </a:rPr>
              <a:t>감독님이 숨겨놓은 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뜻도</a:t>
            </a:r>
            <a:r>
              <a:rPr lang="en-US" altLang="ko-KR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판다</a:t>
            </a:r>
            <a:r>
              <a:rPr lang="en-US" altLang="ko-KR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sz="24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친구들은 나를 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마이너 </a:t>
            </a:r>
            <a:r>
              <a:rPr lang="ko-KR" altLang="en-US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오타쿠</a:t>
            </a:r>
            <a:r>
              <a:rPr lang="ko-KR" altLang="en-US" sz="2400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라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부른다 </a:t>
            </a:r>
            <a:endParaRPr lang="en-US" altLang="ko-KR" sz="24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8681" y="295138"/>
            <a:ext cx="11614638" cy="6295293"/>
            <a:chOff x="281354" y="263769"/>
            <a:chExt cx="11614638" cy="6295293"/>
          </a:xfrm>
        </p:grpSpPr>
        <p:sp>
          <p:nvSpPr>
            <p:cNvPr id="7" name="직사각형 6"/>
            <p:cNvSpPr/>
            <p:nvPr/>
          </p:nvSpPr>
          <p:spPr>
            <a:xfrm>
              <a:off x="281354" y="263769"/>
              <a:ext cx="11614638" cy="6295293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86472" y="2349272"/>
              <a:ext cx="10104796" cy="2314492"/>
            </a:xfrm>
            <a:prstGeom prst="rect">
              <a:avLst/>
            </a:prstGeom>
            <a:solidFill>
              <a:schemeClr val="bg1"/>
            </a:solidFill>
            <a:ln w="44450" cmpd="sng">
              <a:solidFill>
                <a:srgbClr val="1B3C3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 smtClean="0">
                <a:solidFill>
                  <a:sysClr val="windowText" lastClr="000000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algn="ctr"/>
              <a:r>
                <a:rPr lang="en-US" altLang="ko-KR" sz="3200" b="1" dirty="0">
                  <a:solidFill>
                    <a:sysClr val="windowText" lastClr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“</a:t>
              </a:r>
              <a:r>
                <a:rPr lang="ko-KR" altLang="en-US" sz="3200" b="1" dirty="0">
                  <a:solidFill>
                    <a:sysClr val="windowText" lastClr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내가 좋아하는 </a:t>
              </a:r>
              <a:r>
                <a:rPr lang="ko-KR" altLang="en-US" sz="3200" b="1" dirty="0" smtClean="0">
                  <a:solidFill>
                    <a:sysClr val="windowText" lastClr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영화의 </a:t>
              </a:r>
              <a:r>
                <a:rPr lang="ko-KR" altLang="en-US" sz="3200" b="1" dirty="0">
                  <a:solidFill>
                    <a:sysClr val="windowText" lastClr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깊은 맛을 음미할 수 있는 </a:t>
              </a:r>
              <a:endParaRPr lang="en-US" altLang="ko-KR" sz="3200" b="1" dirty="0">
                <a:solidFill>
                  <a:sysClr val="windowText" lastClr="000000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algn="ctr"/>
              <a:r>
                <a:rPr lang="ko-KR" altLang="en-US" sz="3200" b="1" dirty="0">
                  <a:solidFill>
                    <a:sysClr val="windowText" lastClr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사람들과 밤새도록 영화에 대해 떠들고 싶다</a:t>
              </a:r>
              <a:r>
                <a:rPr lang="en-US" altLang="ko-KR" sz="3200" b="1" dirty="0">
                  <a:solidFill>
                    <a:sysClr val="windowText" lastClr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!”</a:t>
              </a:r>
            </a:p>
            <a:p>
              <a:pPr algn="ctr"/>
              <a:endParaRPr lang="en-US" altLang="ko-KR" sz="2000" b="1" dirty="0" smtClean="0">
                <a:solidFill>
                  <a:sysClr val="windowText" lastClr="000000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3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달뜨고 싶은 사람들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05290" y="1285205"/>
            <a:ext cx="3657610" cy="26451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달뜬 이유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36549" r="67765" b="2903"/>
          <a:stretch/>
        </p:blipFill>
        <p:spPr>
          <a:xfrm>
            <a:off x="1894484" y="2001372"/>
            <a:ext cx="2044470" cy="385812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97082" y="2018956"/>
            <a:ext cx="6321669" cy="800100"/>
          </a:xfrm>
          <a:prstGeom prst="rect">
            <a:avLst/>
          </a:prstGeom>
          <a:noFill/>
          <a:ln w="44450" cap="flat" cmpd="sng" algn="ctr">
            <a:solidFill>
              <a:srgbClr val="1B3C3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OTT</a:t>
            </a:r>
            <a:r>
              <a:rPr lang="ko-KR" altLang="en-US" sz="44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부자</a:t>
            </a:r>
            <a:r>
              <a:rPr lang="ko-KR" altLang="en-US" sz="40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4000" b="1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철수 </a:t>
            </a:r>
            <a:r>
              <a:rPr lang="en-US" altLang="ko-KR" sz="3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(26</a:t>
            </a:r>
            <a:r>
              <a:rPr lang="ko-KR" altLang="en-US" sz="3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세</a:t>
            </a:r>
            <a:r>
              <a:rPr lang="en-US" altLang="ko-KR" sz="32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3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5290" y="3103078"/>
            <a:ext cx="6313461" cy="2756414"/>
          </a:xfrm>
          <a:prstGeom prst="rect">
            <a:avLst/>
          </a:prstGeom>
          <a:noFill/>
          <a:ln w="44450" cmpd="sng">
            <a:solidFill>
              <a:srgbClr val="1B3C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300" b="1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09916" y="33626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목표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는 </a:t>
            </a:r>
            <a:r>
              <a:rPr lang="ko-KR" altLang="en-US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넷플릭스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영화 </a:t>
            </a:r>
            <a:r>
              <a:rPr lang="ko-KR" altLang="en-US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다보기</a:t>
            </a:r>
            <a:endParaRPr lang="en-US" altLang="ko-KR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바탕" panose="02030600000101010101" pitchFamily="18" charset="-127"/>
                <a:ea typeface="바탕" panose="02030600000101010101" pitchFamily="18" charset="-127"/>
              </a:rPr>
              <a:t>내 인생 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영화</a:t>
            </a:r>
            <a:r>
              <a:rPr lang="ko-KR" altLang="en-US" sz="2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는 </a:t>
            </a:r>
            <a:r>
              <a:rPr lang="ko-KR" altLang="en-US" sz="2400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슬램덩크</a:t>
            </a:r>
            <a:endParaRPr lang="en-US" altLang="ko-KR" sz="24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바탕" panose="02030600000101010101" pitchFamily="18" charset="-127"/>
                <a:ea typeface="바탕" panose="02030600000101010101" pitchFamily="18" charset="-127"/>
              </a:rPr>
              <a:t>요즘은 다른 사람들에게 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영업</a:t>
            </a:r>
            <a:r>
              <a:rPr lang="ko-KR" altLang="en-US" sz="2400" dirty="0">
                <a:latin typeface="바탕" panose="02030600000101010101" pitchFamily="18" charset="-127"/>
                <a:ea typeface="바탕" panose="02030600000101010101" pitchFamily="18" charset="-127"/>
              </a:rPr>
              <a:t>하기 바쁘다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나랑 </a:t>
            </a:r>
            <a:r>
              <a:rPr lang="ko-KR" altLang="en-US" sz="2400" b="1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슬램덩크</a:t>
            </a:r>
            <a:r>
              <a:rPr lang="ko-KR" altLang="en-US" sz="2400" b="1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얘기 할 사람</a:t>
            </a:r>
            <a:r>
              <a:rPr lang="en-US" altLang="ko-KR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? 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08161" y="265813"/>
            <a:ext cx="11614638" cy="6295293"/>
            <a:chOff x="281354" y="263769"/>
            <a:chExt cx="11614638" cy="6295293"/>
          </a:xfrm>
        </p:grpSpPr>
        <p:sp>
          <p:nvSpPr>
            <p:cNvPr id="12" name="직사각형 11"/>
            <p:cNvSpPr/>
            <p:nvPr/>
          </p:nvSpPr>
          <p:spPr>
            <a:xfrm>
              <a:off x="281354" y="263769"/>
              <a:ext cx="11614638" cy="6295293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86472" y="2349272"/>
              <a:ext cx="10104796" cy="2314492"/>
            </a:xfrm>
            <a:prstGeom prst="rect">
              <a:avLst/>
            </a:prstGeom>
            <a:solidFill>
              <a:schemeClr val="bg1"/>
            </a:solidFill>
            <a:ln w="44450" cmpd="sng">
              <a:solidFill>
                <a:srgbClr val="1B3C3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“</a:t>
              </a:r>
              <a:r>
                <a:rPr lang="ko-KR" altLang="en-US" sz="3200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영화</a:t>
              </a:r>
              <a:r>
                <a:rPr lang="ko-KR" altLang="en-US" sz="3200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를</a:t>
              </a:r>
              <a:r>
                <a:rPr lang="ko-KR" altLang="en-US" sz="3200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</a:t>
              </a:r>
              <a:r>
                <a:rPr lang="ko-KR" altLang="en-US" sz="3200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시청하고 자신의 생각을 떠들고 타인과</a:t>
              </a:r>
              <a:endParaRPr lang="en-US" altLang="ko-KR" sz="32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algn="ctr"/>
              <a:r>
                <a:rPr lang="ko-KR" altLang="en-US" sz="3200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공유할 </a:t>
              </a:r>
              <a:r>
                <a:rPr lang="ko-KR" altLang="en-US" sz="3200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수 있는 서비스가 없다</a:t>
              </a:r>
              <a:r>
                <a:rPr lang="en-US" altLang="ko-KR" sz="3200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.”</a:t>
              </a:r>
              <a:endParaRPr lang="en-US" altLang="ko-KR" sz="32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233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요즘 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MZ,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모임에 진심이다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840649" y="1898430"/>
            <a:ext cx="4944942" cy="4204380"/>
            <a:chOff x="655759" y="1898431"/>
            <a:chExt cx="4944942" cy="4204380"/>
          </a:xfrm>
        </p:grpSpPr>
        <p:sp>
          <p:nvSpPr>
            <p:cNvPr id="6" name="직사각형 5"/>
            <p:cNvSpPr/>
            <p:nvPr/>
          </p:nvSpPr>
          <p:spPr>
            <a:xfrm>
              <a:off x="655759" y="1898431"/>
              <a:ext cx="4944942" cy="420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t="379" r="50375"/>
            <a:stretch/>
          </p:blipFill>
          <p:spPr>
            <a:xfrm>
              <a:off x="909634" y="2770653"/>
              <a:ext cx="4486275" cy="300206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36" y="1907351"/>
              <a:ext cx="2009332" cy="950149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6281000" y="1898430"/>
            <a:ext cx="4944942" cy="4204380"/>
            <a:chOff x="6655776" y="1898430"/>
            <a:chExt cx="4944942" cy="4204380"/>
          </a:xfrm>
        </p:grpSpPr>
        <p:sp>
          <p:nvSpPr>
            <p:cNvPr id="20" name="직사각형 19"/>
            <p:cNvSpPr/>
            <p:nvPr/>
          </p:nvSpPr>
          <p:spPr>
            <a:xfrm>
              <a:off x="6655776" y="1898430"/>
              <a:ext cx="4944942" cy="420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rcRect r="2760"/>
            <a:stretch/>
          </p:blipFill>
          <p:spPr>
            <a:xfrm>
              <a:off x="8063280" y="2007815"/>
              <a:ext cx="3537438" cy="1338048"/>
            </a:xfrm>
            <a:prstGeom prst="rect">
              <a:avLst/>
            </a:prstGeom>
          </p:spPr>
        </p:pic>
        <p:pic>
          <p:nvPicPr>
            <p:cNvPr id="1028" name="Picture 4" descr="소모임 - 취미모임 앱 – Apps on Google Pla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5776" y="1898430"/>
              <a:ext cx="1556818" cy="155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150" y="3694575"/>
              <a:ext cx="1344828" cy="13448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833" y="3694575"/>
              <a:ext cx="1344828" cy="13448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5516" y="3694575"/>
              <a:ext cx="1344828" cy="13448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986150">
            <a:off x="714567" y="3289647"/>
            <a:ext cx="5306588" cy="159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0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129229" y="1452684"/>
            <a:ext cx="10022180" cy="4375507"/>
          </a:xfrm>
        </p:spPr>
        <p:txBody>
          <a:bodyPr>
            <a:normAutofit/>
          </a:bodyPr>
          <a:lstStyle/>
          <a:p>
            <a:r>
              <a:rPr lang="ko-KR" altLang="en-US" sz="44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영화를 보고 타인과 </a:t>
            </a:r>
            <a:endParaRPr lang="en-US" altLang="ko-KR" sz="4400" b="1" dirty="0" smtClean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4400" b="1" dirty="0" smtClean="0">
                <a:solidFill>
                  <a:srgbClr val="F5E6D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공감할 장소가 필요하다</a:t>
            </a:r>
            <a:endParaRPr lang="ko-KR" altLang="en-US" sz="4400" b="1" dirty="0">
              <a:solidFill>
                <a:srgbClr val="F5E6D6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961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375413" y="1399930"/>
            <a:ext cx="9390178" cy="4375507"/>
          </a:xfrm>
        </p:spPr>
        <p:txBody>
          <a:bodyPr>
            <a:normAutofit/>
          </a:bodyPr>
          <a:lstStyle/>
          <a:p>
            <a:r>
              <a:rPr lang="ko-KR" altLang="en-US" sz="7200" b="1" dirty="0" smtClean="0">
                <a:solidFill>
                  <a:srgbClr val="FA9E1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달뜸</a:t>
            </a:r>
            <a:endParaRPr lang="ko-KR" altLang="en-US" sz="7200" b="1" dirty="0">
              <a:solidFill>
                <a:srgbClr val="FA9E13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9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</TotalTime>
  <Words>1021</Words>
  <Application>Microsoft Office PowerPoint</Application>
  <PresentationFormat>와이드스크린</PresentationFormat>
  <Paragraphs>166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나눔스퀘어</vt:lpstr>
      <vt:lpstr>나눔스퀘어 ExtraBold</vt:lpstr>
      <vt:lpstr>맑은 고딕</vt:lpstr>
      <vt:lpstr>맑은 고딕 Semilight</vt:lpstr>
      <vt:lpstr>바탕</vt:lpstr>
      <vt:lpstr>Arial</vt:lpstr>
      <vt:lpstr>Arial Rounded MT Bold</vt:lpstr>
      <vt:lpstr>Wingdings</vt:lpstr>
      <vt:lpstr>Office 테마</vt:lpstr>
      <vt:lpstr>달ː뜸</vt:lpstr>
      <vt:lpstr>PowerPoint 프레젠테이션</vt:lpstr>
      <vt:lpstr>PowerPoint 프레젠테이션</vt:lpstr>
      <vt:lpstr>OTT 시대, 영화는 언제 어디서든 볼 수 있다</vt:lpstr>
      <vt:lpstr>달뜨고 싶은 사람들</vt:lpstr>
      <vt:lpstr>달뜨고 싶은 사람들</vt:lpstr>
      <vt:lpstr>요즘 MZ, 모임에 진심이다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검색을 통해, 내가 본 영화를 쉽고 빠르게 찾을 수 있어요</vt:lpstr>
      <vt:lpstr>다양한 사람들의 리뷰를 볼 수 있어요</vt:lpstr>
      <vt:lpstr>다양한 사람들의 리뷰를 볼 수 있어요</vt:lpstr>
      <vt:lpstr>영화에 대해 담소를 나누세요</vt:lpstr>
      <vt:lpstr>영화에 대해 담소를 나누세요</vt:lpstr>
      <vt:lpstr>영화와 관련된 뒷풀이에 참가해보세요</vt:lpstr>
      <vt:lpstr>영화와 관련된 뒷풀이에 참가해보세요</vt:lpstr>
      <vt:lpstr>달뜸만의 평가 방법, 보름달 지수 제공</vt:lpstr>
      <vt:lpstr>PowerPoint 프레젠테이션</vt:lpstr>
      <vt:lpstr>PowerPoint 프레젠테이션</vt:lpstr>
      <vt:lpstr>디자인 컨셉 기획</vt:lpstr>
      <vt:lpstr>기술 스택</vt:lpstr>
      <vt:lpstr>MSA 아키텍쳐 설계</vt:lpstr>
      <vt:lpstr>기능 설계 및 API 명세</vt:lpstr>
      <vt:lpstr>달뜸 일동을 소개합니다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SSAFY</cp:lastModifiedBy>
  <cp:revision>299</cp:revision>
  <dcterms:created xsi:type="dcterms:W3CDTF">2017-12-10T15:04:34Z</dcterms:created>
  <dcterms:modified xsi:type="dcterms:W3CDTF">2023-01-27T04:28:47Z</dcterms:modified>
</cp:coreProperties>
</file>